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gif" ContentType="image/gif"/>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310" r:id="rId4"/>
    <p:sldId id="311" r:id="rId5"/>
    <p:sldId id="257" r:id="rId6"/>
    <p:sldId id="280" r:id="rId7"/>
    <p:sldId id="258" r:id="rId8"/>
    <p:sldId id="277" r:id="rId9"/>
    <p:sldId id="294" r:id="rId10"/>
    <p:sldId id="275" r:id="rId11"/>
    <p:sldId id="276" r:id="rId12"/>
    <p:sldId id="278" r:id="rId13"/>
    <p:sldId id="279" r:id="rId14"/>
    <p:sldId id="281" r:id="rId15"/>
    <p:sldId id="282" r:id="rId16"/>
    <p:sldId id="305" r:id="rId17"/>
    <p:sldId id="283" r:id="rId18"/>
    <p:sldId id="284" r:id="rId19"/>
    <p:sldId id="285" r:id="rId20"/>
    <p:sldId id="272" r:id="rId21"/>
  </p:sldIdLst>
  <p:sldSz cx="12192000" cy="6858000"/>
  <p:notesSz cx="6797675" cy="992632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02" d="100"/>
          <a:sy n="102" d="100"/>
        </p:scale>
        <p:origin x="90"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29.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E7C0C5-A2FA-44A2-A0F1-A2F2EC198C0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B68CEB-9749-4B76-8034-81C8E182ACB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image" Target="../media/image1.GIF"/><Relationship Id="rId2" Type="http://schemas.openxmlformats.org/officeDocument/2006/relationships/image" Target="../media/image12.png"/><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tags" Target="../tags/tag22.xml"/><Relationship Id="rId1" Type="http://schemas.openxmlformats.org/officeDocument/2006/relationships/image" Target="../media/image1.GIF"/></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GIF"/><Relationship Id="rId2" Type="http://schemas.openxmlformats.org/officeDocument/2006/relationships/image" Target="../media/image14.png"/><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image" Target="../media/image1.GIF"/><Relationship Id="rId2" Type="http://schemas.openxmlformats.org/officeDocument/2006/relationships/image" Target="../media/image15.png"/><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xml"/><Relationship Id="rId5" Type="http://schemas.openxmlformats.org/officeDocument/2006/relationships/tags" Target="../tags/tag27.xml"/><Relationship Id="rId4" Type="http://schemas.openxmlformats.org/officeDocument/2006/relationships/image" Target="../media/image1.GIF"/><Relationship Id="rId3" Type="http://schemas.openxmlformats.org/officeDocument/2006/relationships/image" Target="../media/image16.wmf"/><Relationship Id="rId2" Type="http://schemas.openxmlformats.org/officeDocument/2006/relationships/oleObject" Target="../embeddings/oleObject1.bin"/><Relationship Id="rId1" Type="http://schemas.openxmlformats.org/officeDocument/2006/relationships/tags" Target="../tags/tag2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GIF"/><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tags" Target="../tags/tag28.xml"/><Relationship Id="rId1" Type="http://schemas.openxmlformats.org/officeDocument/2006/relationships/image" Target="../media/image1.GI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1.GI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GI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1.GIF"/></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tags" Target="../tags/tag1.xml"/><Relationship Id="rId2" Type="http://schemas.openxmlformats.org/officeDocument/2006/relationships/image" Target="../media/image1.GIF"/><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1.GI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tags" Target="../tags/tag5.xml"/><Relationship Id="rId3" Type="http://schemas.openxmlformats.org/officeDocument/2006/relationships/image" Target="../media/image1.GIF"/><Relationship Id="rId2" Type="http://schemas.openxmlformats.org/officeDocument/2006/relationships/image" Target="../media/image6.png"/><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GIF"/></Relationships>
</file>

<file path=ppt/slides/_rels/slide7.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image" Target="../media/image10.png"/><Relationship Id="rId4" Type="http://schemas.openxmlformats.org/officeDocument/2006/relationships/tags" Target="../tags/tag7.xml"/><Relationship Id="rId3" Type="http://schemas.openxmlformats.org/officeDocument/2006/relationships/image" Target="../media/image1.GIF"/><Relationship Id="rId2" Type="http://schemas.openxmlformats.org/officeDocument/2006/relationships/image" Target="../media/image9.png"/><Relationship Id="rId10" Type="http://schemas.openxmlformats.org/officeDocument/2006/relationships/slideLayout" Target="../slideLayouts/slideLayout1.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image" Target="../media/image1.GIF"/><Relationship Id="rId2" Type="http://schemas.openxmlformats.org/officeDocument/2006/relationships/image" Target="../media/image11.png"/><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GIF"/><Relationship Id="rId2" Type="http://schemas.openxmlformats.org/officeDocument/2006/relationships/image" Target="../media/image11.png"/><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4344322" y="5349875"/>
            <a:ext cx="653143" cy="653143"/>
          </a:xfrm>
          <a:prstGeom prst="rect">
            <a:avLst/>
          </a:prstGeom>
        </p:spPr>
      </p:pic>
      <p:sp>
        <p:nvSpPr>
          <p:cNvPr id="6" name="矩形 5"/>
          <p:cNvSpPr/>
          <p:nvPr/>
        </p:nvSpPr>
        <p:spPr>
          <a:xfrm>
            <a:off x="1422400" y="827315"/>
            <a:ext cx="9347201" cy="1014730"/>
          </a:xfrm>
          <a:prstGeom prst="rect">
            <a:avLst/>
          </a:prstGeom>
        </p:spPr>
        <p:txBody>
          <a:bodyPr wrap="square">
            <a:spAutoFit/>
          </a:bodyPr>
          <a:lstStyle/>
          <a:p>
            <a:pPr algn="ctr">
              <a:spcAft>
                <a:spcPts val="0"/>
              </a:spcAft>
            </a:pPr>
            <a:r>
              <a:rPr lang="zh-CN" altLang="en-US" sz="6000" b="1" kern="100"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rPr>
              <a:t>晨辉监考员抽签软件</a:t>
            </a:r>
            <a:r>
              <a:rPr lang="en-US" altLang="zh-CN" sz="6000" b="1" kern="100"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rPr>
              <a:t>V2.5</a:t>
            </a:r>
            <a:endParaRPr lang="zh-CN" altLang="zh-CN" sz="6000" b="1" kern="100" spc="50" dirty="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7" name="文本框 6"/>
          <p:cNvSpPr txBox="1"/>
          <p:nvPr/>
        </p:nvSpPr>
        <p:spPr>
          <a:xfrm>
            <a:off x="2912276" y="2723302"/>
            <a:ext cx="6203942" cy="1631216"/>
          </a:xfrm>
          <a:prstGeom prst="rect">
            <a:avLst/>
          </a:prstGeom>
          <a:noFill/>
        </p:spPr>
        <p:txBody>
          <a:bodyPr wrap="none" rtlCol="0">
            <a:spAutoFit/>
          </a:bodyPr>
          <a:lstStyle/>
          <a:p>
            <a:r>
              <a:rPr lang="zh-CN" altLang="en-US" sz="10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用 户 手 册</a:t>
            </a:r>
            <a:endParaRPr lang="zh-CN" altLang="en-US" sz="10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8" name="文本框 7"/>
          <p:cNvSpPr txBox="1"/>
          <p:nvPr/>
        </p:nvSpPr>
        <p:spPr>
          <a:xfrm>
            <a:off x="4991086" y="5326747"/>
            <a:ext cx="2291715" cy="758190"/>
          </a:xfrm>
          <a:prstGeom prst="rect">
            <a:avLst/>
          </a:prstGeom>
          <a:noFill/>
        </p:spPr>
        <p:txBody>
          <a:bodyPr wrap="none" rtlCol="0">
            <a:spAutoFit/>
          </a:bodyPr>
          <a:lstStyle/>
          <a:p>
            <a:pPr algn="ctr">
              <a:lnSpc>
                <a:spcPts val="2600"/>
              </a:lnSpc>
            </a:pPr>
            <a:r>
              <a:rPr lang="zh-CN" altLang="en-US" dirty="0" smtClean="0">
                <a:solidFill>
                  <a:schemeClr val="bg1"/>
                </a:solidFill>
              </a:rPr>
              <a:t>晨辉软件制作室 周洋</a:t>
            </a:r>
            <a:endParaRPr lang="en-US" altLang="zh-CN" dirty="0" smtClean="0">
              <a:solidFill>
                <a:schemeClr val="bg1"/>
              </a:solidFill>
            </a:endParaRPr>
          </a:p>
          <a:p>
            <a:pPr algn="ctr">
              <a:lnSpc>
                <a:spcPts val="2600"/>
              </a:lnSpc>
            </a:pPr>
            <a:r>
              <a:rPr lang="en-US" altLang="zh-CN" dirty="0" smtClean="0">
                <a:solidFill>
                  <a:schemeClr val="bg1"/>
                </a:solidFill>
              </a:rPr>
              <a:t>2023</a:t>
            </a:r>
            <a:r>
              <a:rPr lang="zh-CN" altLang="en-US" dirty="0" smtClean="0">
                <a:solidFill>
                  <a:schemeClr val="bg1"/>
                </a:solidFill>
              </a:rPr>
              <a:t>年</a:t>
            </a:r>
            <a:r>
              <a:rPr lang="en-US" altLang="zh-CN" dirty="0" smtClean="0">
                <a:solidFill>
                  <a:schemeClr val="bg1"/>
                </a:solidFill>
              </a:rPr>
              <a:t>06</a:t>
            </a:r>
            <a:r>
              <a:rPr lang="zh-CN" altLang="en-US" dirty="0" smtClean="0">
                <a:solidFill>
                  <a:schemeClr val="bg1"/>
                </a:solidFill>
              </a:rPr>
              <a:t>月</a:t>
            </a:r>
            <a:endParaRPr lang="en-US" altLang="zh-CN" dirty="0" smtClean="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1657350" y="2812415"/>
            <a:ext cx="8877300" cy="351028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631607" cy="1938020"/>
          </a:xfrm>
          <a:prstGeom prst="rect">
            <a:avLst/>
          </a:prstGeom>
          <a:noFill/>
        </p:spPr>
        <p:txBody>
          <a:bodyPr wrap="square" rtlCol="0">
            <a:spAutoFit/>
          </a:bodyPr>
          <a:lstStyle/>
          <a:p>
            <a:pPr indent="623570"/>
            <a:r>
              <a:rPr lang="en-US" altLang="zh-CN" sz="2400" b="1" dirty="0" smtClean="0">
                <a:solidFill>
                  <a:schemeClr val="bg1"/>
                </a:solidFill>
                <a:latin typeface="+mn-ea"/>
              </a:rPr>
              <a:t>2.</a:t>
            </a:r>
            <a:r>
              <a:rPr lang="zh-CN" altLang="en-US" sz="2400" b="1" dirty="0" smtClean="0">
                <a:solidFill>
                  <a:schemeClr val="bg1"/>
                </a:solidFill>
                <a:latin typeface="+mn-ea"/>
              </a:rPr>
              <a:t>添加、调整监考员。</a:t>
            </a:r>
            <a:r>
              <a:rPr lang="zh-CN" altLang="en-US" sz="2400" dirty="0" smtClean="0">
                <a:solidFill>
                  <a:schemeClr val="bg1"/>
                </a:solidFill>
                <a:latin typeface="+mn-ea"/>
              </a:rPr>
              <a:t>手工添加或批量导入监考员姓名、性别，调整监考员分组，根据考场数量勾选每科考试参加监考的监考员组。点击监考员列表的标题列可以按指定列进行升序或降序排列（排序后可以重新编号），可以选定场次后批量勾选或批量清除。</a:t>
            </a:r>
            <a:r>
              <a:rPr lang="zh-CN" altLang="en-US" sz="2400" dirty="0" smtClean="0">
                <a:solidFill>
                  <a:srgbClr val="FFFF00"/>
                </a:solidFill>
                <a:latin typeface="+mn-ea"/>
              </a:rPr>
              <a:t>每场考试勾选的监考员组数不能少于考场数，建议至少多勾选一组作为备用组。</a:t>
            </a:r>
            <a:endParaRPr lang="zh-CN" altLang="en-US" sz="2400" dirty="0">
              <a:solidFill>
                <a:srgbClr val="FFFF00"/>
              </a:solidFill>
              <a:latin typeface="+mn-ea"/>
            </a:endParaRPr>
          </a:p>
        </p:txBody>
      </p:sp>
      <p:sp>
        <p:nvSpPr>
          <p:cNvPr id="6" name="圆角矩形标注 5"/>
          <p:cNvSpPr/>
          <p:nvPr/>
        </p:nvSpPr>
        <p:spPr>
          <a:xfrm>
            <a:off x="7733665" y="4891405"/>
            <a:ext cx="1250315" cy="360680"/>
          </a:xfrm>
          <a:prstGeom prst="wedgeRoundRectCallout">
            <a:avLst>
              <a:gd name="adj1" fmla="val -20833"/>
              <a:gd name="adj2" fmla="val 15110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批量操作</a:t>
            </a:r>
            <a:endParaRPr lang="zh-CN" altLang="en-US" dirty="0">
              <a:solidFill>
                <a:srgbClr val="FF0000"/>
              </a:solidFill>
            </a:endParaRPr>
          </a:p>
        </p:txBody>
      </p:sp>
      <p:sp>
        <p:nvSpPr>
          <p:cNvPr id="9" name="矩形 8"/>
          <p:cNvSpPr/>
          <p:nvPr/>
        </p:nvSpPr>
        <p:spPr>
          <a:xfrm>
            <a:off x="3700780" y="5919470"/>
            <a:ext cx="2395220" cy="2457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4"/>
            </p:custDataLst>
          </p:nvPr>
        </p:nvSpPr>
        <p:spPr>
          <a:xfrm>
            <a:off x="7150100" y="5639435"/>
            <a:ext cx="3384550" cy="29591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标注 11"/>
          <p:cNvSpPr/>
          <p:nvPr>
            <p:custDataLst>
              <p:tags r:id="rId5"/>
            </p:custDataLst>
          </p:nvPr>
        </p:nvSpPr>
        <p:spPr>
          <a:xfrm>
            <a:off x="4240530" y="4584700"/>
            <a:ext cx="2491740" cy="930910"/>
          </a:xfrm>
          <a:prstGeom prst="wedgeRoundRectCallout">
            <a:avLst>
              <a:gd name="adj1" fmla="val -18858"/>
              <a:gd name="adj2" fmla="val 10034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调整监考员分组</a:t>
            </a:r>
            <a:endParaRPr lang="zh-CN" altLang="en-US" dirty="0">
              <a:solidFill>
                <a:srgbClr val="FF0000"/>
              </a:solidFill>
            </a:endParaRPr>
          </a:p>
          <a:p>
            <a:pPr algn="ctr"/>
            <a:r>
              <a:rPr lang="zh-CN" altLang="en-US" dirty="0">
                <a:solidFill>
                  <a:srgbClr val="FF0000"/>
                </a:solidFill>
              </a:rPr>
              <a:t>可以只调整</a:t>
            </a:r>
            <a:r>
              <a:rPr lang="en-US" altLang="zh-CN" dirty="0">
                <a:solidFill>
                  <a:srgbClr val="FF0000"/>
                </a:solidFill>
              </a:rPr>
              <a:t>1</a:t>
            </a:r>
            <a:r>
              <a:rPr lang="zh-CN" altLang="en-US" dirty="0">
                <a:solidFill>
                  <a:srgbClr val="FF0000"/>
                </a:solidFill>
              </a:rPr>
              <a:t>人</a:t>
            </a:r>
            <a:endParaRPr lang="zh-CN" altLang="en-US" dirty="0">
              <a:solidFill>
                <a:srgbClr val="FF0000"/>
              </a:solidFill>
            </a:endParaRPr>
          </a:p>
          <a:p>
            <a:pPr algn="ctr"/>
            <a:r>
              <a:rPr lang="zh-CN" altLang="en-US" dirty="0">
                <a:solidFill>
                  <a:srgbClr val="FF0000"/>
                </a:solidFill>
              </a:rPr>
              <a:t>也可以同时调整</a:t>
            </a:r>
            <a:r>
              <a:rPr lang="en-US" altLang="zh-CN" dirty="0">
                <a:solidFill>
                  <a:srgbClr val="FF0000"/>
                </a:solidFill>
              </a:rPr>
              <a:t>2</a:t>
            </a:r>
            <a:r>
              <a:rPr lang="zh-CN" altLang="en-US" dirty="0">
                <a:solidFill>
                  <a:srgbClr val="FF0000"/>
                </a:solidFill>
              </a:rPr>
              <a:t>人</a:t>
            </a:r>
            <a:endParaRPr lang="zh-CN" altLang="en-US" dirty="0">
              <a:solidFill>
                <a:srgbClr val="FF0000"/>
              </a:solidFill>
            </a:endParaRPr>
          </a:p>
        </p:txBody>
      </p:sp>
      <p:sp>
        <p:nvSpPr>
          <p:cNvPr id="7" name="圆角矩形标注 6"/>
          <p:cNvSpPr/>
          <p:nvPr>
            <p:custDataLst>
              <p:tags r:id="rId6"/>
            </p:custDataLst>
          </p:nvPr>
        </p:nvSpPr>
        <p:spPr>
          <a:xfrm>
            <a:off x="7626985" y="3592195"/>
            <a:ext cx="1872615" cy="652780"/>
          </a:xfrm>
          <a:prstGeom prst="wedgeRoundRectCallout">
            <a:avLst>
              <a:gd name="adj1" fmla="val -65213"/>
              <a:gd name="adj2" fmla="val -88675"/>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点击列标题</a:t>
            </a:r>
            <a:endParaRPr lang="zh-CN" altLang="en-US" dirty="0">
              <a:solidFill>
                <a:srgbClr val="FF0000"/>
              </a:solidFill>
            </a:endParaRPr>
          </a:p>
          <a:p>
            <a:pPr algn="ctr"/>
            <a:r>
              <a:rPr lang="zh-CN" altLang="en-US" dirty="0">
                <a:solidFill>
                  <a:srgbClr val="FF0000"/>
                </a:solidFill>
              </a:rPr>
              <a:t>可以按此列排序</a:t>
            </a:r>
            <a:endParaRPr lang="zh-CN" altLang="en-US" dirty="0">
              <a:solidFill>
                <a:srgbClr val="FF0000"/>
              </a:solidFill>
            </a:endParaRPr>
          </a:p>
        </p:txBody>
      </p:sp>
      <p:sp>
        <p:nvSpPr>
          <p:cNvPr id="13" name="圆角矩形标注 12"/>
          <p:cNvSpPr/>
          <p:nvPr>
            <p:custDataLst>
              <p:tags r:id="rId7"/>
            </p:custDataLst>
          </p:nvPr>
        </p:nvSpPr>
        <p:spPr>
          <a:xfrm>
            <a:off x="1798320" y="5018405"/>
            <a:ext cx="1902460" cy="360680"/>
          </a:xfrm>
          <a:prstGeom prst="wedgeRoundRectCallout">
            <a:avLst>
              <a:gd name="adj1" fmla="val 267"/>
              <a:gd name="adj2" fmla="val 21443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选择分组的规则</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17" presetClass="entr" presetSubtype="1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strVal val="#ppt_h"/>
                                          </p:val>
                                        </p:tav>
                                        <p:tav tm="100000">
                                          <p:val>
                                            <p:strVal val="#ppt_h"/>
                                          </p:val>
                                        </p:tav>
                                      </p:tavLst>
                                    </p:anim>
                                  </p:childTnLst>
                                </p:cTn>
                              </p:par>
                            </p:childTnLst>
                          </p:cTn>
                        </p:par>
                        <p:par>
                          <p:cTn id="29" fill="hold">
                            <p:stCondLst>
                              <p:cond delay="2500"/>
                            </p:stCondLst>
                            <p:childTnLst>
                              <p:par>
                                <p:cTn id="30" presetID="17" presetClass="entr" presetSubtype="1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6" grpId="0" bldLvl="0" animBg="1"/>
      <p:bldP spid="6" grpId="1" animBg="1"/>
      <p:bldP spid="11" grpId="0" bldLvl="0" animBg="1"/>
      <p:bldP spid="11" grpId="1" animBg="1"/>
      <p:bldP spid="12" grpId="0" bldLvl="0" animBg="1"/>
      <p:bldP spid="12" grpId="1" animBg="1"/>
      <p:bldP spid="7" grpId="0" bldLvl="0" animBg="1"/>
      <p:bldP spid="7" grpId="1" animBg="1"/>
      <p:bldP spid="13" grpId="0" bldLvl="0" animBg="1"/>
      <p:bldP spid="1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926875" cy="1568450"/>
          </a:xfrm>
          <a:prstGeom prst="rect">
            <a:avLst/>
          </a:prstGeom>
          <a:noFill/>
        </p:spPr>
        <p:txBody>
          <a:bodyPr wrap="square" rtlCol="0">
            <a:spAutoFit/>
          </a:bodyPr>
          <a:lstStyle/>
          <a:p>
            <a:pPr indent="623570"/>
            <a:r>
              <a:rPr lang="en-US" altLang="zh-CN" sz="2400" b="1" dirty="0">
                <a:solidFill>
                  <a:schemeClr val="bg1"/>
                </a:solidFill>
                <a:latin typeface="+mn-ea"/>
              </a:rPr>
              <a:t>3</a:t>
            </a:r>
            <a:r>
              <a:rPr lang="en-US" altLang="zh-CN" sz="2400" b="1" dirty="0" smtClean="0">
                <a:solidFill>
                  <a:schemeClr val="bg1"/>
                </a:solidFill>
                <a:latin typeface="+mn-ea"/>
              </a:rPr>
              <a:t>.</a:t>
            </a:r>
            <a:r>
              <a:rPr lang="zh-CN" altLang="en-US" sz="2400" b="1" dirty="0" smtClean="0">
                <a:solidFill>
                  <a:schemeClr val="bg1"/>
                </a:solidFill>
                <a:latin typeface="+mn-ea"/>
              </a:rPr>
              <a:t>指定备用组。</a:t>
            </a:r>
            <a:r>
              <a:rPr lang="zh-CN" altLang="en-US" sz="2400" dirty="0" smtClean="0">
                <a:solidFill>
                  <a:schemeClr val="bg1"/>
                </a:solidFill>
                <a:latin typeface="+mn-ea"/>
              </a:rPr>
              <a:t>监考员勾选完成并保存后，此处显示每场考试参加抽签的监考员。</a:t>
            </a:r>
            <a:r>
              <a:rPr lang="zh-CN" altLang="en-US" sz="2400" b="1" dirty="0" smtClean="0">
                <a:solidFill>
                  <a:srgbClr val="FFFF00"/>
                </a:solidFill>
                <a:latin typeface="+mn-ea"/>
              </a:rPr>
              <a:t>可以不提前指定备用组</a:t>
            </a:r>
            <a:r>
              <a:rPr lang="zh-CN" altLang="en-US" sz="2400" dirty="0" smtClean="0">
                <a:solidFill>
                  <a:schemeClr val="bg1"/>
                </a:solidFill>
                <a:latin typeface="+mn-ea"/>
              </a:rPr>
              <a:t>，由本软件抽签确定备用组。如果监考员中有孕妇等特殊人员，或者个别组没有女监考员等，可以提前确定这些组为备用组，不参加抽签，在考务办公室待命，有监考员不能继续工作时，由备用人员替换。</a:t>
            </a:r>
            <a:endParaRPr lang="zh-CN" altLang="en-US" sz="2400" dirty="0">
              <a:solidFill>
                <a:schemeClr val="bg1"/>
              </a:solidFill>
              <a:latin typeface="+mn-ea"/>
            </a:endParaRPr>
          </a:p>
        </p:txBody>
      </p:sp>
      <p:pic>
        <p:nvPicPr>
          <p:cNvPr id="6" name="图片 5"/>
          <p:cNvPicPr>
            <a:picLocks noChangeAspect="1"/>
          </p:cNvPicPr>
          <p:nvPr>
            <p:custDataLst>
              <p:tags r:id="rId2"/>
            </p:custDataLst>
          </p:nvPr>
        </p:nvPicPr>
        <p:blipFill>
          <a:blip r:embed="rId3"/>
          <a:stretch>
            <a:fillRect/>
          </a:stretch>
        </p:blipFill>
        <p:spPr>
          <a:xfrm>
            <a:off x="2808923" y="2404110"/>
            <a:ext cx="6574155" cy="395033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2837815" y="2442210"/>
            <a:ext cx="6516370" cy="393890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307599" cy="1568450"/>
          </a:xfrm>
          <a:prstGeom prst="rect">
            <a:avLst/>
          </a:prstGeom>
          <a:noFill/>
        </p:spPr>
        <p:txBody>
          <a:bodyPr wrap="square" rtlCol="0">
            <a:spAutoFit/>
          </a:bodyPr>
          <a:lstStyle/>
          <a:p>
            <a:pPr indent="623570"/>
            <a:r>
              <a:rPr lang="en-US" altLang="zh-CN" sz="2400" b="1" dirty="0" smtClean="0">
                <a:solidFill>
                  <a:schemeClr val="bg1"/>
                </a:solidFill>
                <a:latin typeface="+mn-ea"/>
              </a:rPr>
              <a:t>4.</a:t>
            </a:r>
            <a:r>
              <a:rPr lang="zh-CN" altLang="en-US" sz="2400" b="1" dirty="0" smtClean="0">
                <a:solidFill>
                  <a:schemeClr val="bg1"/>
                </a:solidFill>
                <a:latin typeface="+mn-ea"/>
              </a:rPr>
              <a:t>设置考场名称。</a:t>
            </a:r>
            <a:r>
              <a:rPr lang="zh-CN" altLang="en-US" sz="2400" dirty="0" smtClean="0">
                <a:solidFill>
                  <a:schemeClr val="bg1"/>
                </a:solidFill>
                <a:latin typeface="+mn-ea"/>
              </a:rPr>
              <a:t>如果一个考点只有一个类别的考场，可以不设置考场名称，仅使用序号即可。如果一个考点有多个类别的考场（如：成人高考文史类、理工类），</a:t>
            </a:r>
            <a:r>
              <a:rPr lang="zh-CN" altLang="en-US" sz="2400" dirty="0" smtClean="0">
                <a:solidFill>
                  <a:srgbClr val="FFFF00"/>
                </a:solidFill>
                <a:latin typeface="+mn-ea"/>
              </a:rPr>
              <a:t>有多个第</a:t>
            </a:r>
            <a:r>
              <a:rPr lang="en-US" altLang="zh-CN" sz="2400" dirty="0" smtClean="0">
                <a:solidFill>
                  <a:srgbClr val="FFFF00"/>
                </a:solidFill>
                <a:latin typeface="+mn-ea"/>
              </a:rPr>
              <a:t>1</a:t>
            </a:r>
            <a:r>
              <a:rPr lang="zh-CN" altLang="en-US" sz="2400" dirty="0" smtClean="0">
                <a:solidFill>
                  <a:srgbClr val="FFFF00"/>
                </a:solidFill>
                <a:latin typeface="+mn-ea"/>
              </a:rPr>
              <a:t>考场时，应设置考场名称</a:t>
            </a:r>
            <a:r>
              <a:rPr lang="zh-CN" altLang="en-US" sz="2400" dirty="0" smtClean="0">
                <a:solidFill>
                  <a:schemeClr val="bg1"/>
                </a:solidFill>
                <a:latin typeface="+mn-ea"/>
              </a:rPr>
              <a:t>，抽签后显示序号</a:t>
            </a:r>
            <a:r>
              <a:rPr lang="en-US" altLang="zh-CN" sz="2400" dirty="0" smtClean="0">
                <a:solidFill>
                  <a:schemeClr val="bg1"/>
                </a:solidFill>
                <a:latin typeface="+mn-ea"/>
              </a:rPr>
              <a:t>+</a:t>
            </a:r>
            <a:r>
              <a:rPr lang="zh-CN" altLang="en-US" sz="2400" dirty="0" smtClean="0">
                <a:solidFill>
                  <a:schemeClr val="bg1"/>
                </a:solidFill>
                <a:latin typeface="+mn-ea"/>
              </a:rPr>
              <a:t>考场名称，避免混淆。</a:t>
            </a:r>
            <a:endParaRPr lang="zh-CN" altLang="en-US" sz="2400" dirty="0">
              <a:solidFill>
                <a:schemeClr val="bg1"/>
              </a:solidFill>
              <a:latin typeface="+mn-ea"/>
            </a:endParaRPr>
          </a:p>
        </p:txBody>
      </p:sp>
      <p:sp>
        <p:nvSpPr>
          <p:cNvPr id="7" name="矩形 6"/>
          <p:cNvSpPr/>
          <p:nvPr/>
        </p:nvSpPr>
        <p:spPr>
          <a:xfrm>
            <a:off x="2966241" y="3358191"/>
            <a:ext cx="905069" cy="232332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1657350" y="1703705"/>
            <a:ext cx="8877300" cy="468757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20" y="873760"/>
            <a:ext cx="10600690" cy="829945"/>
          </a:xfrm>
          <a:prstGeom prst="rect">
            <a:avLst/>
          </a:prstGeom>
          <a:noFill/>
        </p:spPr>
        <p:txBody>
          <a:bodyPr wrap="square" rtlCol="0">
            <a:spAutoFit/>
          </a:bodyPr>
          <a:lstStyle/>
          <a:p>
            <a:pPr indent="623570"/>
            <a:r>
              <a:rPr lang="en-US" altLang="zh-CN" sz="2400" b="1" dirty="0">
                <a:solidFill>
                  <a:schemeClr val="bg1"/>
                </a:solidFill>
                <a:latin typeface="+mn-ea"/>
              </a:rPr>
              <a:t>5</a:t>
            </a:r>
            <a:r>
              <a:rPr lang="en-US" altLang="zh-CN" sz="2400" b="1" dirty="0" smtClean="0">
                <a:solidFill>
                  <a:schemeClr val="bg1"/>
                </a:solidFill>
                <a:latin typeface="+mn-ea"/>
              </a:rPr>
              <a:t>.</a:t>
            </a:r>
            <a:r>
              <a:rPr lang="zh-CN" altLang="en-US" sz="2400" b="1" dirty="0" smtClean="0">
                <a:solidFill>
                  <a:schemeClr val="bg1"/>
                </a:solidFill>
                <a:latin typeface="+mn-ea"/>
              </a:rPr>
              <a:t>现场抽签。</a:t>
            </a:r>
            <a:r>
              <a:rPr lang="zh-CN" altLang="en-US" sz="2400" dirty="0" smtClean="0">
                <a:solidFill>
                  <a:schemeClr val="bg1"/>
                </a:solidFill>
                <a:latin typeface="+mn-ea"/>
              </a:rPr>
              <a:t>选定抽签方式和场次，点击“开始抽签”按钮，输入抽签密码即可。可以先更换监考员分组再进行抽签操作（甲或乙只能换</a:t>
            </a:r>
            <a:r>
              <a:rPr lang="en-US" altLang="zh-CN" sz="2400" dirty="0" smtClean="0">
                <a:solidFill>
                  <a:schemeClr val="bg1"/>
                </a:solidFill>
                <a:latin typeface="+mn-ea"/>
              </a:rPr>
              <a:t>1</a:t>
            </a:r>
            <a:r>
              <a:rPr lang="zh-CN" altLang="en-US" sz="2400" dirty="0" smtClean="0">
                <a:solidFill>
                  <a:schemeClr val="bg1"/>
                </a:solidFill>
                <a:latin typeface="+mn-ea"/>
              </a:rPr>
              <a:t>人）。</a:t>
            </a:r>
            <a:endParaRPr lang="zh-CN" altLang="en-US" sz="2400" dirty="0">
              <a:solidFill>
                <a:schemeClr val="bg1"/>
              </a:solidFill>
              <a:latin typeface="+mn-ea"/>
            </a:endParaRPr>
          </a:p>
        </p:txBody>
      </p:sp>
      <p:sp>
        <p:nvSpPr>
          <p:cNvPr id="7" name="圆角矩形标注 6"/>
          <p:cNvSpPr/>
          <p:nvPr/>
        </p:nvSpPr>
        <p:spPr>
          <a:xfrm>
            <a:off x="5301615" y="5413375"/>
            <a:ext cx="3707130" cy="681355"/>
          </a:xfrm>
          <a:prstGeom prst="wedgeRoundRectCallout">
            <a:avLst>
              <a:gd name="adj1" fmla="val 70212"/>
              <a:gd name="adj2" fmla="val -159412"/>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可以先从参加本场考试的监考员中抽签一名本软件的操作员</a:t>
            </a:r>
            <a:endParaRPr lang="zh-CN" altLang="en-US" dirty="0">
              <a:solidFill>
                <a:srgbClr val="FF0000"/>
              </a:solidFill>
            </a:endParaRPr>
          </a:p>
        </p:txBody>
      </p:sp>
      <p:sp>
        <p:nvSpPr>
          <p:cNvPr id="9" name="圆角矩形标注 8"/>
          <p:cNvSpPr/>
          <p:nvPr/>
        </p:nvSpPr>
        <p:spPr>
          <a:xfrm>
            <a:off x="6706870" y="3296285"/>
            <a:ext cx="3707130" cy="681355"/>
          </a:xfrm>
          <a:prstGeom prst="wedgeRoundRectCallout">
            <a:avLst>
              <a:gd name="adj1" fmla="val 34361"/>
              <a:gd name="adj2" fmla="val 92124"/>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全屏显示监考员分组</a:t>
            </a:r>
            <a:endParaRPr lang="zh-CN" altLang="en-US" dirty="0" smtClean="0">
              <a:solidFill>
                <a:srgbClr val="FF0000"/>
              </a:solidFill>
            </a:endParaRPr>
          </a:p>
          <a:p>
            <a:pPr algn="ctr"/>
            <a:r>
              <a:rPr lang="zh-CN" altLang="en-US" dirty="0">
                <a:solidFill>
                  <a:srgbClr val="FF0000"/>
                </a:solidFill>
              </a:rPr>
              <a:t>用于安排监考员布置对应的考场</a:t>
            </a:r>
            <a:endParaRPr lang="zh-CN" altLang="en-US" dirty="0">
              <a:solidFill>
                <a:srgbClr val="FF0000"/>
              </a:solidFill>
            </a:endParaRPr>
          </a:p>
        </p:txBody>
      </p:sp>
      <p:sp>
        <p:nvSpPr>
          <p:cNvPr id="10" name="圆角矩形标注 9"/>
          <p:cNvSpPr/>
          <p:nvPr>
            <p:custDataLst>
              <p:tags r:id="rId4"/>
            </p:custDataLst>
          </p:nvPr>
        </p:nvSpPr>
        <p:spPr>
          <a:xfrm>
            <a:off x="981075" y="3429000"/>
            <a:ext cx="4482465" cy="681355"/>
          </a:xfrm>
          <a:prstGeom prst="wedgeRoundRectCallout">
            <a:avLst>
              <a:gd name="adj1" fmla="val 58153"/>
              <a:gd name="adj2" fmla="val -160065"/>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每科抽签前，都可以调整监考员的分组</a:t>
            </a:r>
            <a:endParaRPr lang="zh-CN" altLang="en-US" dirty="0">
              <a:solidFill>
                <a:srgbClr val="FF0000"/>
              </a:solidFill>
            </a:endParaRPr>
          </a:p>
          <a:p>
            <a:pPr algn="ctr"/>
            <a:r>
              <a:rPr lang="zh-CN" altLang="en-US" dirty="0">
                <a:solidFill>
                  <a:srgbClr val="FF0000"/>
                </a:solidFill>
              </a:rPr>
              <a:t>但只能调整监考员甲或乙中的一个</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7" grpId="0" bldLvl="0" animBg="1"/>
      <p:bldP spid="7" grpId="1" animBg="1"/>
      <p:bldP spid="10" grpId="0" bldLvl="0" animBg="1"/>
      <p:bldP spid="10"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graphicFrame>
        <p:nvGraphicFramePr>
          <p:cNvPr id="10" name="对象 9"/>
          <p:cNvGraphicFramePr/>
          <p:nvPr>
            <p:custDataLst>
              <p:tags r:id="rId1"/>
            </p:custDataLst>
          </p:nvPr>
        </p:nvGraphicFramePr>
        <p:xfrm>
          <a:off x="1737360" y="1703705"/>
          <a:ext cx="8717280" cy="4652010"/>
        </p:xfrm>
        <a:graphic>
          <a:graphicData uri="http://schemas.openxmlformats.org/presentationml/2006/ole">
            <mc:AlternateContent xmlns:mc="http://schemas.openxmlformats.org/markup-compatibility/2006">
              <mc:Choice xmlns:v="urn:schemas-microsoft-com:vml" Requires="v">
                <p:oleObj spid="_x0000_s11" name="" r:id="rId2" imgW="10115550" imgH="6038850" progId="Paint.Picture">
                  <p:embed/>
                </p:oleObj>
              </mc:Choice>
              <mc:Fallback>
                <p:oleObj name="" r:id="rId2" imgW="10115550" imgH="6038850" progId="Paint.Picture">
                  <p:embed/>
                  <p:pic>
                    <p:nvPicPr>
                      <p:cNvPr id="0" name="图片 10"/>
                      <p:cNvPicPr/>
                      <p:nvPr/>
                    </p:nvPicPr>
                    <p:blipFill>
                      <a:blip r:embed="rId3"/>
                      <a:stretch>
                        <a:fillRect/>
                      </a:stretch>
                    </p:blipFill>
                    <p:spPr>
                      <a:xfrm>
                        <a:off x="1737360" y="1703705"/>
                        <a:ext cx="8717280" cy="4652010"/>
                      </a:xfrm>
                      <a:prstGeom prst="rect">
                        <a:avLst/>
                      </a:prstGeom>
                    </p:spPr>
                  </p:pic>
                </p:oleObj>
              </mc:Fallback>
            </mc:AlternateContent>
          </a:graphicData>
        </a:graphic>
      </p:graphicFrame>
      <p:pic>
        <p:nvPicPr>
          <p:cNvPr id="5" name="图片 4"/>
          <p:cNvPicPr>
            <a:picLocks noChangeAspect="1"/>
          </p:cNvPicPr>
          <p:nvPr/>
        </p:nvPicPr>
        <p:blipFill>
          <a:blip r:embed="rId4"/>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20" y="873760"/>
            <a:ext cx="10590530" cy="829945"/>
          </a:xfrm>
          <a:prstGeom prst="rect">
            <a:avLst/>
          </a:prstGeom>
          <a:noFill/>
        </p:spPr>
        <p:txBody>
          <a:bodyPr wrap="square" rtlCol="0">
            <a:spAutoFit/>
          </a:bodyPr>
          <a:lstStyle/>
          <a:p>
            <a:pPr indent="623570"/>
            <a:r>
              <a:rPr lang="en-US" altLang="zh-CN" sz="2400" b="1" dirty="0">
                <a:solidFill>
                  <a:schemeClr val="bg1"/>
                </a:solidFill>
                <a:latin typeface="+mn-ea"/>
              </a:rPr>
              <a:t>5</a:t>
            </a:r>
            <a:r>
              <a:rPr lang="en-US" altLang="zh-CN" sz="2400" b="1" dirty="0" smtClean="0">
                <a:solidFill>
                  <a:schemeClr val="bg1"/>
                </a:solidFill>
                <a:latin typeface="+mn-ea"/>
              </a:rPr>
              <a:t>.</a:t>
            </a:r>
            <a:r>
              <a:rPr lang="zh-CN" altLang="en-US" sz="2400" b="1" dirty="0" smtClean="0">
                <a:solidFill>
                  <a:schemeClr val="bg1"/>
                </a:solidFill>
                <a:latin typeface="+mn-ea"/>
              </a:rPr>
              <a:t>现场抽签。</a:t>
            </a:r>
            <a:r>
              <a:rPr lang="zh-CN" altLang="en-US" sz="2400" dirty="0" smtClean="0">
                <a:solidFill>
                  <a:schemeClr val="bg1"/>
                </a:solidFill>
                <a:latin typeface="+mn-ea"/>
              </a:rPr>
              <a:t>抽签成功后会全屏显示抽签结果，每列默认显示</a:t>
            </a:r>
            <a:r>
              <a:rPr lang="en-US" altLang="zh-CN" sz="2400" dirty="0" smtClean="0">
                <a:solidFill>
                  <a:schemeClr val="bg1"/>
                </a:solidFill>
                <a:latin typeface="+mn-ea"/>
              </a:rPr>
              <a:t>18</a:t>
            </a:r>
            <a:r>
              <a:rPr lang="zh-CN" altLang="en-US" sz="2400" dirty="0" smtClean="0">
                <a:solidFill>
                  <a:schemeClr val="bg1"/>
                </a:solidFill>
                <a:latin typeface="+mn-ea"/>
              </a:rPr>
              <a:t>行，可以根据显示设备的情况，调整行数、文字大小。</a:t>
            </a:r>
            <a:r>
              <a:rPr lang="zh-CN" altLang="en-US" sz="2400" dirty="0" smtClean="0">
                <a:solidFill>
                  <a:srgbClr val="FFFF00"/>
                </a:solidFill>
                <a:latin typeface="+mn-ea"/>
              </a:rPr>
              <a:t>点击第一列的标题可以重新排序。</a:t>
            </a:r>
            <a:endParaRPr lang="zh-CN" altLang="en-US" sz="2400" dirty="0">
              <a:solidFill>
                <a:schemeClr val="bg1"/>
              </a:solidFill>
              <a:latin typeface="+mn-ea"/>
            </a:endParaRPr>
          </a:p>
        </p:txBody>
      </p:sp>
      <p:sp>
        <p:nvSpPr>
          <p:cNvPr id="9" name="圆角矩形标注 8"/>
          <p:cNvSpPr/>
          <p:nvPr/>
        </p:nvSpPr>
        <p:spPr>
          <a:xfrm>
            <a:off x="1516380" y="4821555"/>
            <a:ext cx="3181350" cy="471805"/>
          </a:xfrm>
          <a:prstGeom prst="wedgeRoundRectCallout">
            <a:avLst>
              <a:gd name="adj1" fmla="val -16626"/>
              <a:gd name="adj2" fmla="val 22819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设置每列的行数，文字大小</a:t>
            </a:r>
            <a:endParaRPr lang="zh-CN" altLang="en-US" dirty="0">
              <a:solidFill>
                <a:srgbClr val="FF0000"/>
              </a:solidFill>
            </a:endParaRPr>
          </a:p>
        </p:txBody>
      </p:sp>
      <p:sp>
        <p:nvSpPr>
          <p:cNvPr id="4" name="圆角矩形标注 3"/>
          <p:cNvSpPr/>
          <p:nvPr>
            <p:custDataLst>
              <p:tags r:id="rId5"/>
            </p:custDataLst>
          </p:nvPr>
        </p:nvSpPr>
        <p:spPr>
          <a:xfrm>
            <a:off x="2165985" y="2990850"/>
            <a:ext cx="3735070" cy="471805"/>
          </a:xfrm>
          <a:prstGeom prst="wedgeRoundRectCallout">
            <a:avLst>
              <a:gd name="adj1" fmla="val -39425"/>
              <a:gd name="adj2" fmla="val -124024"/>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点击第一列的标题可以重新排序</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4" grpId="0" bldLvl="0" animBg="1"/>
      <p:bldP spid="4"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descr="jkycq5"/>
          <p:cNvPicPr>
            <a:picLocks noChangeAspect="1"/>
          </p:cNvPicPr>
          <p:nvPr/>
        </p:nvPicPr>
        <p:blipFill>
          <a:blip r:embed="rId1"/>
          <a:stretch>
            <a:fillRect/>
          </a:stretch>
        </p:blipFill>
        <p:spPr>
          <a:xfrm>
            <a:off x="1657350" y="2043430"/>
            <a:ext cx="8877300" cy="4338955"/>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20" y="873760"/>
            <a:ext cx="10600690" cy="1198880"/>
          </a:xfrm>
          <a:prstGeom prst="rect">
            <a:avLst/>
          </a:prstGeom>
          <a:noFill/>
        </p:spPr>
        <p:txBody>
          <a:bodyPr wrap="square" rtlCol="0">
            <a:spAutoFit/>
          </a:bodyPr>
          <a:lstStyle/>
          <a:p>
            <a:pPr indent="623570"/>
            <a:r>
              <a:rPr lang="en-US" altLang="zh-CN" sz="2400" b="1" dirty="0">
                <a:solidFill>
                  <a:schemeClr val="bg1"/>
                </a:solidFill>
                <a:latin typeface="+mn-ea"/>
              </a:rPr>
              <a:t>5</a:t>
            </a:r>
            <a:r>
              <a:rPr lang="en-US" altLang="zh-CN" sz="2400" b="1" dirty="0" smtClean="0">
                <a:solidFill>
                  <a:schemeClr val="bg1"/>
                </a:solidFill>
                <a:latin typeface="+mn-ea"/>
              </a:rPr>
              <a:t>.</a:t>
            </a:r>
            <a:r>
              <a:rPr lang="zh-CN" altLang="en-US" sz="2400" b="1" dirty="0" smtClean="0">
                <a:solidFill>
                  <a:schemeClr val="bg1"/>
                </a:solidFill>
                <a:latin typeface="+mn-ea"/>
              </a:rPr>
              <a:t>现场抽签。</a:t>
            </a:r>
            <a:r>
              <a:rPr lang="zh-CN" altLang="en-US" sz="2400" dirty="0" smtClean="0">
                <a:solidFill>
                  <a:schemeClr val="bg1"/>
                </a:solidFill>
                <a:latin typeface="+mn-ea"/>
              </a:rPr>
              <a:t>如果需要在监考员中选取操作本软件的人员，可以先选择抽签场次，再点击</a:t>
            </a:r>
            <a:r>
              <a:rPr lang="en-US" altLang="zh-CN" sz="2400" dirty="0" smtClean="0">
                <a:solidFill>
                  <a:schemeClr val="bg1"/>
                </a:solidFill>
                <a:latin typeface="+mn-ea"/>
              </a:rPr>
              <a:t>“</a:t>
            </a:r>
            <a:r>
              <a:rPr lang="zh-CN" altLang="en-US" sz="2400" dirty="0" smtClean="0">
                <a:solidFill>
                  <a:schemeClr val="bg1"/>
                </a:solidFill>
                <a:latin typeface="+mn-ea"/>
              </a:rPr>
              <a:t>抽操作员</a:t>
            </a:r>
            <a:r>
              <a:rPr lang="en-US" altLang="zh-CN" sz="2400" dirty="0" smtClean="0">
                <a:solidFill>
                  <a:schemeClr val="bg1"/>
                </a:solidFill>
                <a:latin typeface="+mn-ea"/>
              </a:rPr>
              <a:t>”</a:t>
            </a:r>
            <a:r>
              <a:rPr lang="zh-CN" altLang="en-US" sz="2400" dirty="0" smtClean="0">
                <a:solidFill>
                  <a:schemeClr val="bg1"/>
                </a:solidFill>
                <a:latin typeface="+mn-ea"/>
              </a:rPr>
              <a:t>，从参加本场考试的监考员中随机抽取本软件的操作人员。</a:t>
            </a:r>
            <a:r>
              <a:rPr lang="zh-CN" altLang="en-US" sz="2400" dirty="0" smtClean="0">
                <a:solidFill>
                  <a:srgbClr val="FFFF00"/>
                </a:solidFill>
                <a:latin typeface="+mn-ea"/>
              </a:rPr>
              <a:t>可以不进行此项操作，直接开始抽签。</a:t>
            </a:r>
            <a:endParaRPr lang="zh-CN" altLang="en-US" sz="2400" dirty="0" smtClean="0">
              <a:solidFill>
                <a:srgbClr val="FFFF00"/>
              </a:solidFill>
              <a:latin typeface="+mn-ea"/>
            </a:endParaRPr>
          </a:p>
        </p:txBody>
      </p:sp>
      <p:sp>
        <p:nvSpPr>
          <p:cNvPr id="9" name="圆角矩形标注 8"/>
          <p:cNvSpPr/>
          <p:nvPr/>
        </p:nvSpPr>
        <p:spPr>
          <a:xfrm>
            <a:off x="2546350" y="2976245"/>
            <a:ext cx="2232660" cy="1228725"/>
          </a:xfrm>
          <a:prstGeom prst="wedgeRoundRectCallout">
            <a:avLst>
              <a:gd name="adj1" fmla="val 124345"/>
              <a:gd name="adj2" fmla="val -78733"/>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FF0000"/>
                </a:solidFill>
              </a:rPr>
              <a:t>先选择场次，只要选择的不是</a:t>
            </a:r>
            <a:r>
              <a:rPr lang="en-US" altLang="zh-CN">
                <a:solidFill>
                  <a:srgbClr val="FF0000"/>
                </a:solidFill>
              </a:rPr>
              <a:t>“</a:t>
            </a:r>
            <a:r>
              <a:rPr lang="zh-CN" altLang="en-US">
                <a:solidFill>
                  <a:srgbClr val="FF0000"/>
                </a:solidFill>
              </a:rPr>
              <a:t>全部</a:t>
            </a:r>
            <a:r>
              <a:rPr lang="en-US" altLang="zh-CN">
                <a:solidFill>
                  <a:srgbClr val="FF0000"/>
                </a:solidFill>
              </a:rPr>
              <a:t>”</a:t>
            </a:r>
            <a:r>
              <a:rPr lang="zh-CN" altLang="en-US">
                <a:solidFill>
                  <a:srgbClr val="FF0000"/>
                </a:solidFill>
              </a:rPr>
              <a:t>，</a:t>
            </a:r>
            <a:r>
              <a:rPr lang="en-US" altLang="zh-CN">
                <a:solidFill>
                  <a:srgbClr val="FF0000"/>
                </a:solidFill>
              </a:rPr>
              <a:t>“</a:t>
            </a:r>
            <a:r>
              <a:rPr lang="zh-CN" altLang="en-US">
                <a:solidFill>
                  <a:srgbClr val="FF0000"/>
                </a:solidFill>
              </a:rPr>
              <a:t>抽操作员</a:t>
            </a:r>
            <a:r>
              <a:rPr lang="en-US" altLang="zh-CN">
                <a:solidFill>
                  <a:srgbClr val="FF0000"/>
                </a:solidFill>
              </a:rPr>
              <a:t>”</a:t>
            </a:r>
            <a:r>
              <a:rPr lang="zh-CN" altLang="en-US">
                <a:solidFill>
                  <a:srgbClr val="FF0000"/>
                </a:solidFill>
              </a:rPr>
              <a:t>按钮就可以变为可用</a:t>
            </a:r>
            <a:endParaRPr lang="zh-CN" altLang="en-US">
              <a:solidFill>
                <a:srgbClr val="FF0000"/>
              </a:solidFill>
            </a:endParaRPr>
          </a:p>
        </p:txBody>
      </p:sp>
      <p:sp>
        <p:nvSpPr>
          <p:cNvPr id="10" name="圆角矩形标注 9"/>
          <p:cNvSpPr/>
          <p:nvPr/>
        </p:nvSpPr>
        <p:spPr>
          <a:xfrm>
            <a:off x="8867775" y="3133090"/>
            <a:ext cx="2096770" cy="1071880"/>
          </a:xfrm>
          <a:prstGeom prst="wedgeRoundRectCallout">
            <a:avLst>
              <a:gd name="adj1" fmla="val -1998"/>
              <a:gd name="adj2" fmla="val 10485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FF0000"/>
                </a:solidFill>
              </a:rPr>
              <a:t>在参加本场考试的监考员中抽取本软件的操作员</a:t>
            </a:r>
            <a:endParaRPr lang="zh-CN" altLang="en-US">
              <a:solidFill>
                <a:srgbClr val="FF0000"/>
              </a:solidFill>
            </a:endParaRPr>
          </a:p>
        </p:txBody>
      </p:sp>
      <p:sp>
        <p:nvSpPr>
          <p:cNvPr id="11" name="圆角矩形标注 10"/>
          <p:cNvSpPr/>
          <p:nvPr/>
        </p:nvSpPr>
        <p:spPr>
          <a:xfrm>
            <a:off x="4910455" y="5400675"/>
            <a:ext cx="2370455" cy="1184910"/>
          </a:xfrm>
          <a:prstGeom prst="wedgeRoundRectCallout">
            <a:avLst>
              <a:gd name="adj1" fmla="val -6817"/>
              <a:gd name="adj2" fmla="val -80278"/>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FF0000"/>
                </a:solidFill>
              </a:rPr>
              <a:t>需要重新抽取时</a:t>
            </a:r>
            <a:endParaRPr lang="zh-CN" altLang="en-US">
              <a:solidFill>
                <a:srgbClr val="FF0000"/>
              </a:solidFill>
            </a:endParaRPr>
          </a:p>
          <a:p>
            <a:pPr algn="ctr"/>
            <a:r>
              <a:rPr lang="zh-CN" altLang="en-US">
                <a:solidFill>
                  <a:srgbClr val="FF0000"/>
                </a:solidFill>
              </a:rPr>
              <a:t>先更换成其他场次</a:t>
            </a:r>
            <a:endParaRPr lang="zh-CN" altLang="en-US">
              <a:solidFill>
                <a:srgbClr val="FF0000"/>
              </a:solidFill>
            </a:endParaRPr>
          </a:p>
          <a:p>
            <a:pPr algn="ctr"/>
            <a:r>
              <a:rPr lang="zh-CN" altLang="en-US">
                <a:solidFill>
                  <a:srgbClr val="FF0000"/>
                </a:solidFill>
              </a:rPr>
              <a:t>再重新选择这个场次</a:t>
            </a:r>
            <a:endParaRPr lang="zh-CN" altLang="en-US">
              <a:solidFill>
                <a:srgbClr val="FF0000"/>
              </a:solidFill>
            </a:endParaRPr>
          </a:p>
          <a:p>
            <a:pPr algn="ctr"/>
            <a:r>
              <a:rPr lang="zh-CN" altLang="en-US">
                <a:solidFill>
                  <a:srgbClr val="FF0000"/>
                </a:solidFill>
              </a:rPr>
              <a:t>即可重新抽取操作员</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P spid="11" grpId="0" animBg="1"/>
      <p:bldP spid="1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307599" cy="1198880"/>
          </a:xfrm>
          <a:prstGeom prst="rect">
            <a:avLst/>
          </a:prstGeom>
          <a:noFill/>
        </p:spPr>
        <p:txBody>
          <a:bodyPr wrap="square" rtlCol="0">
            <a:spAutoFit/>
          </a:bodyPr>
          <a:lstStyle/>
          <a:p>
            <a:pPr indent="614045"/>
            <a:r>
              <a:rPr lang="en-US" altLang="zh-CN" sz="2400" b="1" dirty="0" smtClean="0">
                <a:solidFill>
                  <a:schemeClr val="bg1"/>
                </a:solidFill>
                <a:latin typeface="+mn-ea"/>
              </a:rPr>
              <a:t>6.</a:t>
            </a:r>
            <a:r>
              <a:rPr lang="zh-CN" altLang="en-US" sz="2400" b="1" dirty="0" smtClean="0">
                <a:solidFill>
                  <a:schemeClr val="bg1"/>
                </a:solidFill>
                <a:latin typeface="+mn-ea"/>
              </a:rPr>
              <a:t>清除抽签。</a:t>
            </a:r>
            <a:r>
              <a:rPr lang="zh-CN" altLang="en-US" sz="2400" dirty="0" smtClean="0">
                <a:solidFill>
                  <a:schemeClr val="bg1"/>
                </a:solidFill>
                <a:latin typeface="+mn-ea"/>
              </a:rPr>
              <a:t>如果需要清除现有的抽签结果，只需要点击“清除抽签”按钮，输入清除抽签的密码即可清除指定场次及之后的抽签结果和监考员分组调整安排。</a:t>
            </a:r>
            <a:endParaRPr lang="zh-CN" altLang="en-US" sz="2400" dirty="0">
              <a:solidFill>
                <a:schemeClr val="bg1"/>
              </a:solidFill>
              <a:latin typeface="+mn-ea"/>
            </a:endParaRPr>
          </a:p>
        </p:txBody>
      </p:sp>
      <p:pic>
        <p:nvPicPr>
          <p:cNvPr id="4" name="图片 3"/>
          <p:cNvPicPr>
            <a:picLocks noChangeAspect="1"/>
          </p:cNvPicPr>
          <p:nvPr>
            <p:custDataLst>
              <p:tags r:id="rId2"/>
            </p:custDataLst>
          </p:nvPr>
        </p:nvPicPr>
        <p:blipFill>
          <a:blip r:embed="rId3"/>
          <a:stretch>
            <a:fillRect/>
          </a:stretch>
        </p:blipFill>
        <p:spPr>
          <a:xfrm>
            <a:off x="1998028" y="2056130"/>
            <a:ext cx="8195945" cy="429387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307599" cy="829945"/>
          </a:xfrm>
          <a:prstGeom prst="rect">
            <a:avLst/>
          </a:prstGeom>
          <a:noFill/>
        </p:spPr>
        <p:txBody>
          <a:bodyPr wrap="square" rtlCol="0">
            <a:spAutoFit/>
          </a:bodyPr>
          <a:lstStyle/>
          <a:p>
            <a:pPr indent="623570"/>
            <a:r>
              <a:rPr lang="en-US" altLang="zh-CN" sz="2400" b="1" dirty="0">
                <a:solidFill>
                  <a:schemeClr val="bg1"/>
                </a:solidFill>
                <a:latin typeface="+mn-ea"/>
              </a:rPr>
              <a:t>7</a:t>
            </a:r>
            <a:r>
              <a:rPr lang="en-US" altLang="zh-CN" sz="2400" b="1" dirty="0" smtClean="0">
                <a:solidFill>
                  <a:schemeClr val="bg1"/>
                </a:solidFill>
                <a:latin typeface="+mn-ea"/>
              </a:rPr>
              <a:t>.</a:t>
            </a:r>
            <a:r>
              <a:rPr lang="zh-CN" altLang="en-US" sz="2400" b="1" dirty="0" smtClean="0">
                <a:solidFill>
                  <a:schemeClr val="bg1"/>
                </a:solidFill>
                <a:latin typeface="+mn-ea"/>
              </a:rPr>
              <a:t>打印抽签登记表。</a:t>
            </a:r>
            <a:r>
              <a:rPr lang="zh-CN" altLang="en-US" sz="2400" dirty="0" smtClean="0">
                <a:solidFill>
                  <a:schemeClr val="bg1"/>
                </a:solidFill>
                <a:latin typeface="+mn-ea"/>
              </a:rPr>
              <a:t>选择场次，点击“打印”按钮，即可打印指定场次的抽签登记表，监考员签名后留存。</a:t>
            </a:r>
            <a:endParaRPr lang="zh-CN" altLang="en-US" sz="2400" dirty="0">
              <a:solidFill>
                <a:schemeClr val="bg1"/>
              </a:solidFill>
              <a:latin typeface="+mn-ea"/>
            </a:endParaRPr>
          </a:p>
        </p:txBody>
      </p:sp>
      <p:pic>
        <p:nvPicPr>
          <p:cNvPr id="4" name="图片 3"/>
          <p:cNvPicPr>
            <a:picLocks noChangeAspect="1"/>
          </p:cNvPicPr>
          <p:nvPr/>
        </p:nvPicPr>
        <p:blipFill>
          <a:blip r:embed="rId2"/>
          <a:stretch>
            <a:fillRect/>
          </a:stretch>
        </p:blipFill>
        <p:spPr>
          <a:xfrm>
            <a:off x="2428363" y="1915844"/>
            <a:ext cx="7335274" cy="38391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767218" cy="1568450"/>
          </a:xfrm>
          <a:prstGeom prst="rect">
            <a:avLst/>
          </a:prstGeom>
          <a:noFill/>
        </p:spPr>
        <p:txBody>
          <a:bodyPr wrap="square" rtlCol="0">
            <a:spAutoFit/>
          </a:bodyPr>
          <a:lstStyle/>
          <a:p>
            <a:pPr indent="633730"/>
            <a:r>
              <a:rPr lang="en-US" altLang="zh-CN" sz="2400" b="1" dirty="0" smtClean="0">
                <a:solidFill>
                  <a:schemeClr val="bg1"/>
                </a:solidFill>
                <a:latin typeface="+mn-ea"/>
              </a:rPr>
              <a:t>8.</a:t>
            </a:r>
            <a:r>
              <a:rPr lang="zh-CN" altLang="en-US" sz="2400" b="1" dirty="0" smtClean="0">
                <a:solidFill>
                  <a:schemeClr val="bg1"/>
                </a:solidFill>
                <a:latin typeface="+mn-ea"/>
              </a:rPr>
              <a:t>打印抽签汇总表。</a:t>
            </a:r>
            <a:r>
              <a:rPr lang="zh-CN" altLang="en-US" sz="2400" dirty="0" smtClean="0">
                <a:solidFill>
                  <a:schemeClr val="bg1"/>
                </a:solidFill>
                <a:latin typeface="+mn-ea"/>
              </a:rPr>
              <a:t>场次选择“全部”，点击“打印”按钮，即可打印抽签汇总表（仅显示有考场的场次），并统计每组监考员参加的场数，便于核算工作量。考试场次较多时，选择打印机后，</a:t>
            </a:r>
            <a:r>
              <a:rPr lang="zh-CN" altLang="en-US" sz="2400" dirty="0">
                <a:solidFill>
                  <a:schemeClr val="bg1"/>
                </a:solidFill>
                <a:latin typeface="+mn-ea"/>
              </a:rPr>
              <a:t>应点击“</a:t>
            </a:r>
            <a:r>
              <a:rPr lang="en-US" altLang="zh-CN" sz="2400" dirty="0" smtClean="0">
                <a:solidFill>
                  <a:schemeClr val="bg1"/>
                </a:solidFill>
                <a:latin typeface="+mn-ea"/>
              </a:rPr>
              <a:t>setup”</a:t>
            </a:r>
            <a:r>
              <a:rPr lang="zh-CN" altLang="en-US" sz="2400" dirty="0" smtClean="0">
                <a:solidFill>
                  <a:schemeClr val="bg1"/>
                </a:solidFill>
                <a:latin typeface="+mn-ea"/>
              </a:rPr>
              <a:t>按钮，</a:t>
            </a:r>
            <a:r>
              <a:rPr lang="zh-CN" altLang="en-US" sz="2400" dirty="0" smtClean="0">
                <a:solidFill>
                  <a:srgbClr val="FFFF00"/>
                </a:solidFill>
                <a:latin typeface="+mn-ea"/>
              </a:rPr>
              <a:t>将打印机纸张方向</a:t>
            </a:r>
            <a:r>
              <a:rPr lang="zh-CN" altLang="en-US" sz="2400" dirty="0">
                <a:solidFill>
                  <a:srgbClr val="FFFF00"/>
                </a:solidFill>
                <a:latin typeface="+mn-ea"/>
              </a:rPr>
              <a:t>更改为</a:t>
            </a:r>
            <a:r>
              <a:rPr lang="zh-CN" altLang="en-US" sz="2400" dirty="0" smtClean="0">
                <a:solidFill>
                  <a:srgbClr val="FFFF00"/>
                </a:solidFill>
                <a:latin typeface="+mn-ea"/>
              </a:rPr>
              <a:t>“横向</a:t>
            </a:r>
            <a:r>
              <a:rPr lang="en-US" altLang="zh-CN" sz="2400" dirty="0">
                <a:solidFill>
                  <a:srgbClr val="FFFF00"/>
                </a:solidFill>
                <a:latin typeface="+mn-ea"/>
              </a:rPr>
              <a:t>” </a:t>
            </a:r>
            <a:r>
              <a:rPr lang="zh-CN" altLang="en-US" sz="2400" dirty="0" smtClean="0">
                <a:solidFill>
                  <a:schemeClr val="bg1"/>
                </a:solidFill>
                <a:latin typeface="+mn-ea"/>
              </a:rPr>
              <a:t>。调整了监考员分组的不能打印汇总表。</a:t>
            </a:r>
            <a:endParaRPr lang="zh-CN" altLang="en-US" sz="2400" dirty="0">
              <a:solidFill>
                <a:schemeClr val="bg1"/>
              </a:solidFill>
              <a:latin typeface="+mn-ea"/>
            </a:endParaRPr>
          </a:p>
        </p:txBody>
      </p:sp>
      <p:pic>
        <p:nvPicPr>
          <p:cNvPr id="6" name="图片 5"/>
          <p:cNvPicPr>
            <a:picLocks noChangeAspect="1"/>
          </p:cNvPicPr>
          <p:nvPr/>
        </p:nvPicPr>
        <p:blipFill>
          <a:blip r:embed="rId2"/>
          <a:stretch>
            <a:fillRect/>
          </a:stretch>
        </p:blipFill>
        <p:spPr>
          <a:xfrm>
            <a:off x="1809152" y="2443113"/>
            <a:ext cx="8573696" cy="38803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30747"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三、注册和售后服务</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7" name="文本框 6"/>
          <p:cNvSpPr txBox="1"/>
          <p:nvPr/>
        </p:nvSpPr>
        <p:spPr>
          <a:xfrm>
            <a:off x="5269009" y="1892149"/>
            <a:ext cx="3450973" cy="461665"/>
          </a:xfrm>
          <a:prstGeom prst="rect">
            <a:avLst/>
          </a:prstGeom>
          <a:noFill/>
        </p:spPr>
        <p:txBody>
          <a:bodyPr wrap="square" rtlCol="0">
            <a:spAutoFit/>
          </a:bodyPr>
          <a:lstStyle/>
          <a:p>
            <a:pPr algn="just"/>
            <a:r>
              <a:rPr lang="zh-CN" altLang="en-US" sz="2400" dirty="0" smtClean="0">
                <a:solidFill>
                  <a:schemeClr val="bg1"/>
                </a:solidFill>
              </a:rPr>
              <a:t>服务热线：</a:t>
            </a:r>
            <a:r>
              <a:rPr lang="en-US" altLang="zh-CN" sz="2400" dirty="0" smtClean="0">
                <a:solidFill>
                  <a:schemeClr val="bg1"/>
                </a:solidFill>
              </a:rPr>
              <a:t>13339760426</a:t>
            </a:r>
            <a:endParaRPr lang="zh-CN" altLang="en-US" sz="2400" dirty="0">
              <a:solidFill>
                <a:schemeClr val="bg1"/>
              </a:solidFill>
              <a:latin typeface="+mn-ea"/>
            </a:endParaRPr>
          </a:p>
        </p:txBody>
      </p:sp>
      <p:pic>
        <p:nvPicPr>
          <p:cNvPr id="9" name="图片 8"/>
          <p:cNvPicPr/>
          <p:nvPr/>
        </p:nvPicPr>
        <p:blipFill>
          <a:blip r:embed="rId2" cstate="print">
            <a:extLst>
              <a:ext uri="{28A0092B-C50C-407E-A947-70E740481C1C}">
                <a14:useLocalDpi xmlns:a14="http://schemas.microsoft.com/office/drawing/2010/main" val="0"/>
              </a:ext>
            </a:extLst>
          </a:blip>
          <a:stretch>
            <a:fillRect/>
          </a:stretch>
        </p:blipFill>
        <p:spPr>
          <a:xfrm>
            <a:off x="2682420" y="1823909"/>
            <a:ext cx="2477407" cy="2573229"/>
          </a:xfrm>
          <a:prstGeom prst="rect">
            <a:avLst/>
          </a:prstGeom>
        </p:spPr>
      </p:pic>
      <p:sp>
        <p:nvSpPr>
          <p:cNvPr id="13" name="文本框 12"/>
          <p:cNvSpPr txBox="1"/>
          <p:nvPr/>
        </p:nvSpPr>
        <p:spPr>
          <a:xfrm>
            <a:off x="5873058" y="2830850"/>
            <a:ext cx="4352665" cy="461665"/>
          </a:xfrm>
          <a:prstGeom prst="rect">
            <a:avLst/>
          </a:prstGeom>
          <a:noFill/>
        </p:spPr>
        <p:txBody>
          <a:bodyPr wrap="square" rtlCol="0">
            <a:spAutoFit/>
          </a:bodyPr>
          <a:lstStyle/>
          <a:p>
            <a:pPr algn="just"/>
            <a:r>
              <a:rPr lang="zh-CN" altLang="en-US" sz="2400" dirty="0" smtClean="0">
                <a:solidFill>
                  <a:schemeClr val="bg1"/>
                </a:solidFill>
              </a:rPr>
              <a:t>邮箱：</a:t>
            </a:r>
            <a:r>
              <a:rPr lang="en-US" altLang="zh-CN" sz="2400" dirty="0" smtClean="0">
                <a:solidFill>
                  <a:schemeClr val="bg1"/>
                </a:solidFill>
              </a:rPr>
              <a:t>chenhuisoft@163.com</a:t>
            </a:r>
            <a:endParaRPr lang="zh-CN" altLang="en-US" sz="2400" dirty="0">
              <a:solidFill>
                <a:schemeClr val="bg1"/>
              </a:solidFill>
              <a:latin typeface="+mn-ea"/>
            </a:endParaRPr>
          </a:p>
        </p:txBody>
      </p:sp>
      <p:sp>
        <p:nvSpPr>
          <p:cNvPr id="14" name="文本框 13"/>
          <p:cNvSpPr txBox="1"/>
          <p:nvPr/>
        </p:nvSpPr>
        <p:spPr>
          <a:xfrm>
            <a:off x="6062854" y="3769550"/>
            <a:ext cx="3450973" cy="461665"/>
          </a:xfrm>
          <a:prstGeom prst="rect">
            <a:avLst/>
          </a:prstGeom>
          <a:noFill/>
        </p:spPr>
        <p:txBody>
          <a:bodyPr wrap="square" rtlCol="0">
            <a:spAutoFit/>
          </a:bodyPr>
          <a:lstStyle/>
          <a:p>
            <a:pPr algn="just"/>
            <a:r>
              <a:rPr lang="en-US" altLang="zh-CN" sz="2400" dirty="0" smtClean="0">
                <a:solidFill>
                  <a:schemeClr val="bg1"/>
                </a:solidFill>
              </a:rPr>
              <a:t>QQ</a:t>
            </a:r>
            <a:r>
              <a:rPr lang="zh-CN" altLang="en-US" sz="2400" dirty="0" smtClean="0">
                <a:solidFill>
                  <a:schemeClr val="bg1"/>
                </a:solidFill>
              </a:rPr>
              <a:t>：</a:t>
            </a:r>
            <a:r>
              <a:rPr lang="en-US" altLang="zh-CN" sz="2400" dirty="0" smtClean="0">
                <a:solidFill>
                  <a:schemeClr val="bg1"/>
                </a:solidFill>
              </a:rPr>
              <a:t>27967286</a:t>
            </a:r>
            <a:endParaRPr lang="zh-CN" altLang="en-US" sz="2400" dirty="0">
              <a:solidFill>
                <a:schemeClr val="bg1"/>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9" name="图片 8" descr="ksms_04"/>
          <p:cNvPicPr>
            <a:picLocks noChangeAspect="1"/>
          </p:cNvPicPr>
          <p:nvPr/>
        </p:nvPicPr>
        <p:blipFill>
          <a:blip r:embed="rId1"/>
          <a:stretch>
            <a:fillRect/>
          </a:stretch>
        </p:blipFill>
        <p:spPr>
          <a:xfrm>
            <a:off x="2947670" y="894080"/>
            <a:ext cx="6756400" cy="3679825"/>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3" name="文本框 2"/>
          <p:cNvSpPr txBox="1"/>
          <p:nvPr>
            <p:custDataLst>
              <p:tags r:id="rId3"/>
            </p:custDataLst>
          </p:nvPr>
        </p:nvSpPr>
        <p:spPr>
          <a:xfrm>
            <a:off x="1326833" y="252591"/>
            <a:ext cx="9538335" cy="521970"/>
          </a:xfrm>
          <a:prstGeom prst="rect">
            <a:avLst/>
          </a:prstGeom>
          <a:noFill/>
        </p:spPr>
        <p:txBody>
          <a:bodyPr wrap="none" rtlCol="0">
            <a:spAutoFit/>
          </a:bodyPr>
          <a:p>
            <a:pPr algn="ctr"/>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晨辉考务秘书V</a:t>
            </a:r>
            <a:r>
              <a:rPr lang="en-US" altLang="zh-CN"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4.26——</a:t>
            </a:r>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考试工作人员全过程信息化管理软件</a:t>
            </a:r>
            <a:endPar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endParaRPr>
          </a:p>
        </p:txBody>
      </p:sp>
      <p:sp>
        <p:nvSpPr>
          <p:cNvPr id="4" name="文本框 3"/>
          <p:cNvSpPr txBox="1"/>
          <p:nvPr/>
        </p:nvSpPr>
        <p:spPr>
          <a:xfrm>
            <a:off x="377190" y="998220"/>
            <a:ext cx="2433320" cy="3768090"/>
          </a:xfrm>
          <a:prstGeom prst="rect">
            <a:avLst/>
          </a:prstGeom>
          <a:noFill/>
        </p:spPr>
        <p:txBody>
          <a:bodyPr wrap="square" rtlCol="0" anchor="t">
            <a:noAutofit/>
          </a:bodyPr>
          <a:p>
            <a:pPr marL="342900" indent="-342900">
              <a:buFont typeface="Wingdings" panose="05000000000000000000" charset="0"/>
              <a:buChar char="ü"/>
            </a:pPr>
            <a:r>
              <a:rPr lang="en-US" sz="2000" dirty="0" smtClean="0">
                <a:solidFill>
                  <a:schemeClr val="bg1"/>
                </a:solidFill>
                <a:latin typeface="+mn-ea"/>
                <a:sym typeface="+mn-ea"/>
              </a:rPr>
              <a:t>3</a:t>
            </a:r>
            <a:r>
              <a:rPr lang="zh-CN" altLang="en-US" sz="2000" dirty="0" smtClean="0">
                <a:solidFill>
                  <a:schemeClr val="bg1"/>
                </a:solidFill>
                <a:latin typeface="+mn-ea"/>
                <a:sym typeface="+mn-ea"/>
              </a:rPr>
              <a:t>种方式选聘考试工作人员</a:t>
            </a:r>
            <a:endParaRPr lang="zh-CN" altLang="en-US" sz="2000" dirty="0" smtClean="0">
              <a:solidFill>
                <a:schemeClr val="bg1"/>
              </a:solidFill>
              <a:latin typeface="+mn-ea"/>
              <a:sym typeface="+mn-ea"/>
            </a:endParaRPr>
          </a:p>
          <a:p>
            <a:pPr marL="342900" indent="-342900">
              <a:buFont typeface="Wingdings" panose="05000000000000000000" charset="0"/>
              <a:buChar char="ü"/>
            </a:pPr>
            <a:r>
              <a:rPr lang="zh-CN" altLang="en-US" sz="2000" dirty="0" smtClean="0">
                <a:solidFill>
                  <a:schemeClr val="bg1"/>
                </a:solidFill>
                <a:latin typeface="+mn-ea"/>
                <a:sym typeface="+mn-ea"/>
              </a:rPr>
              <a:t>可随机或手工调配考试工作人员</a:t>
            </a:r>
            <a:endParaRPr lang="zh-CN" altLang="en-US" sz="2000" dirty="0" smtClean="0">
              <a:solidFill>
                <a:schemeClr val="bg1"/>
              </a:solidFill>
              <a:latin typeface="+mn-ea"/>
              <a:sym typeface="+mn-ea"/>
            </a:endParaRPr>
          </a:p>
          <a:p>
            <a:pPr marL="342900" indent="-342900">
              <a:buFont typeface="Wingdings" panose="05000000000000000000" charset="0"/>
              <a:buChar char="ü"/>
            </a:pPr>
            <a:r>
              <a:rPr lang="zh-CN" altLang="en-US" sz="2000" dirty="0" smtClean="0">
                <a:solidFill>
                  <a:schemeClr val="bg1"/>
                </a:solidFill>
                <a:latin typeface="+mn-ea"/>
                <a:sym typeface="+mn-ea"/>
              </a:rPr>
              <a:t>监考员、楼层协管员每场抽签</a:t>
            </a:r>
            <a:endParaRPr lang="zh-CN" altLang="en-US" sz="2000" dirty="0" smtClean="0">
              <a:solidFill>
                <a:schemeClr val="bg1"/>
              </a:solidFill>
              <a:latin typeface="+mn-ea"/>
              <a:sym typeface="+mn-ea"/>
            </a:endParaRPr>
          </a:p>
          <a:p>
            <a:pPr marL="342900" indent="-342900">
              <a:buFont typeface="Wingdings" panose="05000000000000000000" charset="0"/>
              <a:buChar char="ü"/>
            </a:pPr>
            <a:r>
              <a:rPr lang="zh-CN" altLang="en-US" sz="2000" dirty="0" smtClean="0">
                <a:solidFill>
                  <a:schemeClr val="bg1"/>
                </a:solidFill>
                <a:latin typeface="+mn-ea"/>
                <a:sym typeface="+mn-ea"/>
              </a:rPr>
              <a:t>劳务费根据工作场数智能核算</a:t>
            </a:r>
            <a:endParaRPr lang="zh-CN" altLang="en-US" sz="2000" dirty="0" smtClean="0">
              <a:solidFill>
                <a:schemeClr val="bg1"/>
              </a:solidFill>
              <a:latin typeface="+mn-ea"/>
              <a:sym typeface="+mn-ea"/>
            </a:endParaRPr>
          </a:p>
          <a:p>
            <a:pPr marL="342900" indent="-342900">
              <a:buFont typeface="Wingdings" panose="05000000000000000000" charset="0"/>
              <a:buChar char="ü"/>
            </a:pPr>
            <a:r>
              <a:rPr lang="zh-CN" altLang="en-US" sz="2000" dirty="0" smtClean="0">
                <a:solidFill>
                  <a:schemeClr val="bg1"/>
                </a:solidFill>
                <a:latin typeface="+mn-ea"/>
                <a:sym typeface="+mn-ea"/>
              </a:rPr>
              <a:t>劳务费可按次或按月发放</a:t>
            </a:r>
            <a:endParaRPr lang="zh-CN" altLang="en-US" sz="2000" dirty="0" smtClean="0">
              <a:solidFill>
                <a:schemeClr val="bg1"/>
              </a:solidFill>
              <a:latin typeface="+mn-ea"/>
              <a:sym typeface="+mn-ea"/>
            </a:endParaRPr>
          </a:p>
          <a:p>
            <a:pPr marL="342900" indent="-342900">
              <a:buFont typeface="Wingdings" panose="05000000000000000000" charset="0"/>
              <a:buChar char="ü"/>
            </a:pPr>
            <a:r>
              <a:rPr lang="zh-CN" altLang="en-US" sz="2000" dirty="0" smtClean="0">
                <a:solidFill>
                  <a:schemeClr val="bg1"/>
                </a:solidFill>
                <a:latin typeface="+mn-ea"/>
                <a:sym typeface="+mn-ea"/>
              </a:rPr>
              <a:t>可以代扣个人所得税</a:t>
            </a:r>
            <a:endParaRPr lang="zh-CN" altLang="en-US" sz="2000" dirty="0" smtClean="0">
              <a:solidFill>
                <a:schemeClr val="bg1"/>
              </a:solidFill>
              <a:latin typeface="+mn-ea"/>
              <a:sym typeface="+mn-ea"/>
            </a:endParaRPr>
          </a:p>
          <a:p>
            <a:pPr marL="0" indent="0">
              <a:buFont typeface="+mj-lt"/>
              <a:buNone/>
            </a:pPr>
            <a:endParaRPr lang="zh-CN" altLang="en-US" sz="2000" dirty="0" smtClean="0">
              <a:solidFill>
                <a:schemeClr val="bg1"/>
              </a:solidFill>
              <a:latin typeface="+mn-ea"/>
              <a:sym typeface="+mn-ea"/>
            </a:endParaRPr>
          </a:p>
        </p:txBody>
      </p:sp>
      <p:pic>
        <p:nvPicPr>
          <p:cNvPr id="6" name="图片 5" descr="ksms_xcx"/>
          <p:cNvPicPr>
            <a:picLocks noChangeAspect="1"/>
          </p:cNvPicPr>
          <p:nvPr/>
        </p:nvPicPr>
        <p:blipFill>
          <a:blip r:embed="rId4"/>
          <a:stretch>
            <a:fillRect/>
          </a:stretch>
        </p:blipFill>
        <p:spPr>
          <a:xfrm>
            <a:off x="10133965" y="894080"/>
            <a:ext cx="1673225" cy="1842135"/>
          </a:xfrm>
          <a:prstGeom prst="rect">
            <a:avLst/>
          </a:prstGeom>
          <a:ln w="25400">
            <a:solidFill>
              <a:srgbClr val="FFFF00"/>
            </a:solidFill>
          </a:ln>
        </p:spPr>
      </p:pic>
      <p:pic>
        <p:nvPicPr>
          <p:cNvPr id="7" name="图片 6" descr="ksms_05"/>
          <p:cNvPicPr>
            <a:picLocks noChangeAspect="1"/>
          </p:cNvPicPr>
          <p:nvPr/>
        </p:nvPicPr>
        <p:blipFill>
          <a:blip r:embed="rId5"/>
          <a:stretch>
            <a:fillRect/>
          </a:stretch>
        </p:blipFill>
        <p:spPr>
          <a:xfrm>
            <a:off x="6540500" y="3081020"/>
            <a:ext cx="5266690" cy="3252470"/>
          </a:xfrm>
          <a:prstGeom prst="rect">
            <a:avLst/>
          </a:prstGeom>
          <a:ln w="25400">
            <a:solidFill>
              <a:srgbClr val="FF0000"/>
            </a:solidFill>
          </a:ln>
        </p:spPr>
      </p:pic>
      <p:sp>
        <p:nvSpPr>
          <p:cNvPr id="10" name="文本框 9"/>
          <p:cNvSpPr txBox="1"/>
          <p:nvPr/>
        </p:nvSpPr>
        <p:spPr>
          <a:xfrm>
            <a:off x="377190" y="4680585"/>
            <a:ext cx="6096000" cy="1630045"/>
          </a:xfrm>
          <a:prstGeom prst="rect">
            <a:avLst/>
          </a:prstGeom>
          <a:noFill/>
        </p:spPr>
        <p:txBody>
          <a:bodyPr wrap="square" rtlCol="0" anchor="t">
            <a:spAutoFit/>
          </a:bodyPr>
          <a:p>
            <a:pPr marL="342900" indent="-342900" algn="l">
              <a:buClrTx/>
              <a:buSzTx/>
              <a:buFont typeface="Wingdings" panose="05000000000000000000" charset="0"/>
              <a:buChar char="ü"/>
            </a:pPr>
            <a:r>
              <a:rPr lang="zh-CN" altLang="en-US" sz="2000" dirty="0" smtClean="0">
                <a:solidFill>
                  <a:schemeClr val="bg1"/>
                </a:solidFill>
                <a:latin typeface="+mn-ea"/>
                <a:sym typeface="+mn-ea"/>
              </a:rPr>
              <a:t>可以实现劳务费直接个人银行账户</a:t>
            </a:r>
            <a:endParaRPr lang="zh-CN" altLang="en-US" sz="2000" dirty="0" smtClean="0">
              <a:solidFill>
                <a:schemeClr val="bg1"/>
              </a:solidFill>
              <a:latin typeface="+mn-ea"/>
              <a:sym typeface="+mn-ea"/>
            </a:endParaRPr>
          </a:p>
          <a:p>
            <a:pPr marL="342900" indent="-342900" algn="l">
              <a:buClrTx/>
              <a:buSzTx/>
              <a:buFont typeface="Wingdings" panose="05000000000000000000" charset="0"/>
              <a:buChar char="ü"/>
            </a:pPr>
            <a:r>
              <a:rPr lang="zh-CN" altLang="en-US" sz="2000" dirty="0" smtClean="0">
                <a:solidFill>
                  <a:schemeClr val="bg1"/>
                </a:solidFill>
                <a:latin typeface="+mn-ea"/>
                <a:sym typeface="+mn-ea"/>
              </a:rPr>
              <a:t>可以向指定人员群发短信</a:t>
            </a:r>
            <a:endParaRPr lang="zh-CN" altLang="en-US" sz="2000" dirty="0" smtClean="0">
              <a:solidFill>
                <a:schemeClr val="bg1"/>
              </a:solidFill>
              <a:latin typeface="+mn-ea"/>
              <a:sym typeface="+mn-ea"/>
            </a:endParaRPr>
          </a:p>
          <a:p>
            <a:pPr marL="342900" indent="-342900" algn="l">
              <a:buClrTx/>
              <a:buSzTx/>
              <a:buFont typeface="Wingdings" panose="05000000000000000000" charset="0"/>
              <a:buChar char="ü"/>
            </a:pPr>
            <a:r>
              <a:rPr lang="zh-CN" altLang="en-US" sz="2000" dirty="0" smtClean="0">
                <a:solidFill>
                  <a:schemeClr val="bg1"/>
                </a:solidFill>
                <a:latin typeface="+mn-ea"/>
                <a:sym typeface="+mn-ea"/>
              </a:rPr>
              <a:t>无需购买硬件，无需搭建运行环境</a:t>
            </a:r>
            <a:endParaRPr lang="zh-CN" altLang="en-US" sz="2000" dirty="0" smtClean="0">
              <a:solidFill>
                <a:schemeClr val="bg1"/>
              </a:solidFill>
              <a:latin typeface="+mn-ea"/>
              <a:sym typeface="+mn-ea"/>
            </a:endParaRPr>
          </a:p>
          <a:p>
            <a:pPr marL="342900" indent="-342900" algn="l">
              <a:buClrTx/>
              <a:buSzTx/>
              <a:buFont typeface="Wingdings" panose="05000000000000000000" charset="0"/>
              <a:buChar char="ü"/>
            </a:pPr>
            <a:r>
              <a:rPr lang="zh-CN" altLang="en-US" sz="2000" dirty="0" smtClean="0">
                <a:solidFill>
                  <a:schemeClr val="bg1"/>
                </a:solidFill>
                <a:latin typeface="+mn-ea"/>
                <a:sym typeface="+mn-ea"/>
              </a:rPr>
              <a:t>有</a:t>
            </a:r>
            <a:r>
              <a:rPr lang="zh-CN" altLang="en-US" sz="2000" dirty="0" smtClean="0">
                <a:solidFill>
                  <a:schemeClr val="bg1"/>
                </a:solidFill>
                <a:latin typeface="+mn-ea"/>
                <a:sym typeface="+mn-ea"/>
              </a:rPr>
              <a:t>PC端软件和微信小程序，适应多种操作习惯</a:t>
            </a:r>
            <a:endParaRPr lang="zh-CN" altLang="en-US" sz="2000" dirty="0" smtClean="0">
              <a:solidFill>
                <a:schemeClr val="bg1"/>
              </a:solidFill>
              <a:latin typeface="+mn-ea"/>
              <a:sym typeface="+mn-ea"/>
            </a:endParaRPr>
          </a:p>
          <a:p>
            <a:pPr marL="342900" indent="-342900" algn="l">
              <a:buClrTx/>
              <a:buSzTx/>
              <a:buFont typeface="Wingdings" panose="05000000000000000000" charset="0"/>
              <a:buChar char="ü"/>
            </a:pPr>
            <a:r>
              <a:rPr lang="zh-CN" altLang="en-US" sz="2000" dirty="0" smtClean="0">
                <a:solidFill>
                  <a:schemeClr val="bg1"/>
                </a:solidFill>
                <a:latin typeface="+mn-ea"/>
                <a:sym typeface="+mn-ea"/>
              </a:rPr>
              <a:t>适用于教育、人事、学校等各类考试</a:t>
            </a:r>
            <a:endParaRPr lang="zh-CN" altLang="en-US" sz="2000" dirty="0" smtClean="0">
              <a:solidFill>
                <a:schemeClr val="bg1"/>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3" name="文本框 2"/>
          <p:cNvSpPr txBox="1"/>
          <p:nvPr>
            <p:custDataLst>
              <p:tags r:id="rId2"/>
            </p:custDataLst>
          </p:nvPr>
        </p:nvSpPr>
        <p:spPr>
          <a:xfrm>
            <a:off x="2310766" y="252591"/>
            <a:ext cx="7570470" cy="521970"/>
          </a:xfrm>
          <a:prstGeom prst="rect">
            <a:avLst/>
          </a:prstGeom>
          <a:noFill/>
        </p:spPr>
        <p:txBody>
          <a:bodyPr wrap="none" rtlCol="0">
            <a:spAutoFit/>
          </a:bodyPr>
          <a:p>
            <a:pPr algn="ctr"/>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晨辉研考考务V2.</a:t>
            </a:r>
            <a:r>
              <a:rPr lang="en-US" altLang="zh-CN"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0——</a:t>
            </a:r>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研考报名点考务管理软件</a:t>
            </a:r>
            <a:endPar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endParaRPr>
          </a:p>
        </p:txBody>
      </p:sp>
      <p:sp>
        <p:nvSpPr>
          <p:cNvPr id="4" name="文本框 3"/>
          <p:cNvSpPr txBox="1"/>
          <p:nvPr/>
        </p:nvSpPr>
        <p:spPr>
          <a:xfrm>
            <a:off x="377190" y="950595"/>
            <a:ext cx="3071495" cy="5434965"/>
          </a:xfrm>
          <a:prstGeom prst="rect">
            <a:avLst/>
          </a:prstGeom>
          <a:noFill/>
        </p:spPr>
        <p:txBody>
          <a:bodyPr wrap="square" rtlCol="0" anchor="t">
            <a:noAutofit/>
          </a:bodyPr>
          <a:p>
            <a:pPr marL="342900" indent="-342900">
              <a:buFont typeface="Wingdings" panose="05000000000000000000" charset="0"/>
              <a:buChar char="ü"/>
            </a:pPr>
            <a:r>
              <a:rPr lang="zh-CN" sz="2800" dirty="0" smtClean="0">
                <a:solidFill>
                  <a:schemeClr val="bg1"/>
                </a:solidFill>
                <a:latin typeface="+mn-ea"/>
                <a:sym typeface="+mn-ea"/>
              </a:rPr>
              <a:t>考场编排灵活</a:t>
            </a:r>
            <a:endParaRPr lang="zh-CN" altLang="en-US" sz="2800" dirty="0" smtClean="0">
              <a:solidFill>
                <a:schemeClr val="bg1"/>
              </a:solidFill>
              <a:latin typeface="+mn-ea"/>
              <a:sym typeface="+mn-ea"/>
            </a:endParaRPr>
          </a:p>
          <a:p>
            <a:pPr marL="342900" indent="-342900">
              <a:buFont typeface="Wingdings" panose="05000000000000000000" charset="0"/>
              <a:buChar char="ü"/>
            </a:pPr>
            <a:r>
              <a:rPr lang="zh-CN" altLang="en-US" sz="2800" dirty="0" smtClean="0">
                <a:solidFill>
                  <a:schemeClr val="bg1"/>
                </a:solidFill>
                <a:latin typeface="+mn-ea"/>
                <a:sym typeface="+mn-ea"/>
              </a:rPr>
              <a:t>可节约考场</a:t>
            </a:r>
            <a:r>
              <a:rPr lang="en-US" altLang="zh-CN" sz="2800" dirty="0" smtClean="0">
                <a:solidFill>
                  <a:schemeClr val="bg1"/>
                </a:solidFill>
                <a:latin typeface="+mn-ea"/>
                <a:sym typeface="+mn-ea"/>
              </a:rPr>
              <a:t>20%</a:t>
            </a:r>
            <a:endParaRPr lang="zh-CN" altLang="en-US" sz="2800" dirty="0" smtClean="0">
              <a:solidFill>
                <a:schemeClr val="bg1"/>
              </a:solidFill>
              <a:latin typeface="+mn-ea"/>
              <a:sym typeface="+mn-ea"/>
            </a:endParaRPr>
          </a:p>
          <a:p>
            <a:pPr marL="342900" indent="-342900">
              <a:buFont typeface="Wingdings" panose="05000000000000000000" charset="0"/>
              <a:buChar char="ü"/>
            </a:pPr>
            <a:r>
              <a:rPr lang="zh-CN" altLang="en-US" sz="2800" dirty="0" smtClean="0">
                <a:solidFill>
                  <a:schemeClr val="bg1"/>
                </a:solidFill>
                <a:latin typeface="+mn-ea"/>
                <a:sym typeface="+mn-ea"/>
              </a:rPr>
              <a:t>考生查询考场便捷</a:t>
            </a:r>
            <a:endParaRPr lang="zh-CN" altLang="en-US" sz="2800" dirty="0" smtClean="0">
              <a:solidFill>
                <a:schemeClr val="bg1"/>
              </a:solidFill>
              <a:latin typeface="+mn-ea"/>
              <a:sym typeface="+mn-ea"/>
            </a:endParaRPr>
          </a:p>
          <a:p>
            <a:pPr marL="342900" indent="-342900">
              <a:buFont typeface="Wingdings" panose="05000000000000000000" charset="0"/>
              <a:buChar char="ü"/>
            </a:pPr>
            <a:r>
              <a:rPr lang="zh-CN" altLang="en-US" sz="2800" dirty="0" smtClean="0">
                <a:solidFill>
                  <a:schemeClr val="bg1"/>
                </a:solidFill>
                <a:latin typeface="+mn-ea"/>
                <a:sym typeface="+mn-ea"/>
              </a:rPr>
              <a:t>可提高自命题试卷分发回收效率</a:t>
            </a:r>
            <a:r>
              <a:rPr lang="en-US" altLang="zh-CN" sz="2800" dirty="0" smtClean="0">
                <a:solidFill>
                  <a:schemeClr val="bg1"/>
                </a:solidFill>
                <a:latin typeface="+mn-ea"/>
                <a:sym typeface="+mn-ea"/>
              </a:rPr>
              <a:t>30%</a:t>
            </a:r>
            <a:endParaRPr lang="en-US" altLang="zh-CN" sz="2800" dirty="0" smtClean="0">
              <a:solidFill>
                <a:schemeClr val="bg1"/>
              </a:solidFill>
              <a:latin typeface="+mn-ea"/>
              <a:sym typeface="+mn-ea"/>
            </a:endParaRPr>
          </a:p>
          <a:p>
            <a:pPr marL="342900" indent="-342900">
              <a:buFont typeface="Wingdings" panose="05000000000000000000" charset="0"/>
              <a:buChar char="ü"/>
            </a:pPr>
            <a:r>
              <a:rPr lang="zh-CN" altLang="en-US" sz="2800" dirty="0" smtClean="0">
                <a:solidFill>
                  <a:schemeClr val="bg1"/>
                </a:solidFill>
                <a:latin typeface="+mn-ea"/>
                <a:sym typeface="+mn-ea"/>
              </a:rPr>
              <a:t>自命题试卷更正方便</a:t>
            </a:r>
            <a:endParaRPr lang="zh-CN" altLang="en-US" sz="2800" dirty="0" smtClean="0">
              <a:solidFill>
                <a:schemeClr val="bg1"/>
              </a:solidFill>
              <a:latin typeface="+mn-ea"/>
              <a:sym typeface="+mn-ea"/>
            </a:endParaRPr>
          </a:p>
          <a:p>
            <a:pPr marL="342900" indent="-342900">
              <a:buFont typeface="Wingdings" panose="05000000000000000000" charset="0"/>
              <a:buChar char="ü"/>
            </a:pPr>
            <a:r>
              <a:rPr lang="zh-CN" sz="2800" dirty="0" smtClean="0">
                <a:solidFill>
                  <a:schemeClr val="bg1"/>
                </a:solidFill>
                <a:latin typeface="+mn-ea"/>
                <a:sym typeface="+mn-ea"/>
              </a:rPr>
              <a:t>各类报表丰富</a:t>
            </a:r>
            <a:endParaRPr lang="zh-CN" sz="2800" dirty="0" smtClean="0">
              <a:solidFill>
                <a:schemeClr val="bg1"/>
              </a:solidFill>
              <a:latin typeface="+mn-ea"/>
              <a:sym typeface="+mn-ea"/>
            </a:endParaRPr>
          </a:p>
          <a:p>
            <a:pPr marL="342900" indent="-342900">
              <a:buFont typeface="Wingdings" panose="05000000000000000000" charset="0"/>
              <a:buChar char="ü"/>
            </a:pPr>
            <a:r>
              <a:rPr lang="zh-CN" altLang="en-US" sz="2800" dirty="0" smtClean="0">
                <a:solidFill>
                  <a:schemeClr val="bg1"/>
                </a:solidFill>
                <a:latin typeface="+mn-ea"/>
                <a:sym typeface="+mn-ea"/>
              </a:rPr>
              <a:t>单机版、网络版、微信小程序齐全</a:t>
            </a:r>
            <a:endParaRPr lang="zh-CN" altLang="en-US" sz="2800" dirty="0" smtClean="0">
              <a:solidFill>
                <a:schemeClr val="bg1"/>
              </a:solidFill>
              <a:latin typeface="+mn-ea"/>
              <a:sym typeface="+mn-ea"/>
            </a:endParaRPr>
          </a:p>
          <a:p>
            <a:pPr marL="0" indent="0">
              <a:buFont typeface="+mj-lt"/>
              <a:buNone/>
            </a:pPr>
            <a:endParaRPr lang="zh-CN" altLang="en-US" sz="2800" dirty="0" smtClean="0">
              <a:solidFill>
                <a:schemeClr val="bg1"/>
              </a:solidFill>
              <a:latin typeface="+mn-ea"/>
              <a:sym typeface="+mn-ea"/>
            </a:endParaRPr>
          </a:p>
        </p:txBody>
      </p:sp>
      <p:pic>
        <p:nvPicPr>
          <p:cNvPr id="2" name="图片 1"/>
          <p:cNvPicPr>
            <a:picLocks noChangeAspect="1"/>
          </p:cNvPicPr>
          <p:nvPr>
            <p:custDataLst>
              <p:tags r:id="rId3"/>
            </p:custDataLst>
          </p:nvPr>
        </p:nvPicPr>
        <p:blipFill>
          <a:blip r:embed="rId4"/>
          <a:stretch>
            <a:fillRect/>
          </a:stretch>
        </p:blipFill>
        <p:spPr>
          <a:xfrm>
            <a:off x="3562350" y="894715"/>
            <a:ext cx="8340090" cy="5400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11" name="矩形 10"/>
          <p:cNvSpPr/>
          <p:nvPr/>
        </p:nvSpPr>
        <p:spPr>
          <a:xfrm>
            <a:off x="631209" y="491032"/>
            <a:ext cx="10929582" cy="5846445"/>
          </a:xfrm>
          <a:prstGeom prst="rect">
            <a:avLst/>
          </a:prstGeom>
        </p:spPr>
        <p:txBody>
          <a:bodyPr wrap="square">
            <a:spAutoFit/>
          </a:bodyPr>
          <a:lstStyle/>
          <a:p>
            <a:pPr indent="581025"/>
            <a:r>
              <a:rPr sz="2200" dirty="0">
                <a:solidFill>
                  <a:schemeClr val="bg1"/>
                </a:solidFill>
                <a:latin typeface="+mn-ea"/>
              </a:rPr>
              <a:t>本软件是专门为教育、人事等部门组织的考试，各类学校组织的期中、期末等</a:t>
            </a:r>
            <a:r>
              <a:rPr sz="2200" dirty="0">
                <a:solidFill>
                  <a:schemeClr val="bg1"/>
                </a:solidFill>
                <a:latin typeface="+mn-ea"/>
                <a:sym typeface="+mn-ea"/>
              </a:rPr>
              <a:t>考试</a:t>
            </a:r>
            <a:r>
              <a:rPr lang="zh-CN" sz="2200" dirty="0">
                <a:solidFill>
                  <a:schemeClr val="bg1"/>
                </a:solidFill>
                <a:latin typeface="+mn-ea"/>
                <a:sym typeface="+mn-ea"/>
              </a:rPr>
              <a:t>中</a:t>
            </a:r>
            <a:r>
              <a:rPr sz="2200" dirty="0">
                <a:solidFill>
                  <a:schemeClr val="bg1"/>
                </a:solidFill>
                <a:latin typeface="+mn-ea"/>
              </a:rPr>
              <a:t>监考员</a:t>
            </a:r>
            <a:r>
              <a:rPr lang="zh-CN" sz="2200" dirty="0">
                <a:solidFill>
                  <a:schemeClr val="bg1"/>
                </a:solidFill>
                <a:latin typeface="+mn-ea"/>
              </a:rPr>
              <a:t>现场</a:t>
            </a:r>
            <a:r>
              <a:rPr sz="2200" dirty="0">
                <a:solidFill>
                  <a:schemeClr val="bg1"/>
                </a:solidFill>
                <a:latin typeface="+mn-ea"/>
              </a:rPr>
              <a:t>抽签开发的单机版软件</a:t>
            </a:r>
            <a:r>
              <a:rPr lang="zh-CN" sz="2200" dirty="0">
                <a:solidFill>
                  <a:schemeClr val="bg1"/>
                </a:solidFill>
                <a:latin typeface="+mn-ea"/>
              </a:rPr>
              <a:t>；</a:t>
            </a:r>
            <a:r>
              <a:rPr sz="2200" dirty="0">
                <a:solidFill>
                  <a:srgbClr val="FFFF00"/>
                </a:solidFill>
                <a:latin typeface="+mn-ea"/>
              </a:rPr>
              <a:t>最多支持一项考试开考10科，并且允许各考点组织的考试科数不一样，各科考试的考场数量不一样，</a:t>
            </a:r>
            <a:r>
              <a:rPr lang="zh-CN" sz="2200" dirty="0">
                <a:solidFill>
                  <a:srgbClr val="FFFF00"/>
                </a:solidFill>
                <a:latin typeface="+mn-ea"/>
              </a:rPr>
              <a:t>各科考试</a:t>
            </a:r>
            <a:r>
              <a:rPr sz="2200" dirty="0">
                <a:solidFill>
                  <a:srgbClr val="FFFF00"/>
                </a:solidFill>
                <a:latin typeface="+mn-ea"/>
              </a:rPr>
              <a:t>参加监考的监考员不一样，各考点的起始考场号不一样，</a:t>
            </a:r>
            <a:r>
              <a:rPr lang="zh-CN" sz="2200" dirty="0">
                <a:solidFill>
                  <a:srgbClr val="FFFF00"/>
                </a:solidFill>
                <a:latin typeface="+mn-ea"/>
              </a:rPr>
              <a:t>各</a:t>
            </a:r>
            <a:r>
              <a:rPr sz="2200" dirty="0">
                <a:solidFill>
                  <a:srgbClr val="FFFF00"/>
                </a:solidFill>
                <a:latin typeface="+mn-ea"/>
              </a:rPr>
              <a:t>科考试每组搭配的监考员不一样。</a:t>
            </a:r>
            <a:endParaRPr sz="2200" dirty="0">
              <a:solidFill>
                <a:schemeClr val="bg1"/>
              </a:solidFill>
              <a:latin typeface="+mn-ea"/>
            </a:endParaRPr>
          </a:p>
          <a:p>
            <a:pPr indent="581025"/>
            <a:r>
              <a:rPr lang="zh-CN" altLang="en-US" sz="2200" dirty="0" smtClean="0">
                <a:solidFill>
                  <a:schemeClr val="bg1"/>
                </a:solidFill>
                <a:latin typeface="+mn-ea"/>
              </a:rPr>
              <a:t>可以管理监考员，</a:t>
            </a:r>
            <a:r>
              <a:rPr lang="zh-CN" altLang="en-US" sz="2200" dirty="0" smtClean="0">
                <a:solidFill>
                  <a:srgbClr val="FFFF00"/>
                </a:solidFill>
                <a:latin typeface="+mn-ea"/>
              </a:rPr>
              <a:t>2名监考员一组或3名监考员一组均可</a:t>
            </a:r>
            <a:r>
              <a:rPr lang="zh-CN" altLang="en-US" sz="2200" dirty="0" smtClean="0">
                <a:solidFill>
                  <a:schemeClr val="bg1"/>
                </a:solidFill>
                <a:latin typeface="+mn-ea"/>
              </a:rPr>
              <a:t>；</a:t>
            </a:r>
            <a:endParaRPr lang="zh-CN" altLang="en-US" sz="2200" dirty="0" smtClean="0">
              <a:solidFill>
                <a:schemeClr val="bg1"/>
              </a:solidFill>
              <a:latin typeface="+mn-ea"/>
            </a:endParaRPr>
          </a:p>
          <a:p>
            <a:pPr indent="581025"/>
            <a:r>
              <a:rPr lang="zh-CN" altLang="en-US" sz="2200" dirty="0" smtClean="0">
                <a:solidFill>
                  <a:schemeClr val="bg1"/>
                </a:solidFill>
                <a:latin typeface="+mn-ea"/>
              </a:rPr>
              <a:t>可以随机调整监考员的分组，有男女搭配、不限性别两种方式，即可以只调整甲、乙、丙中的1人，也可以同时随机调整甲和乙；</a:t>
            </a:r>
            <a:endParaRPr lang="zh-CN" altLang="en-US" sz="2200" dirty="0" smtClean="0">
              <a:solidFill>
                <a:schemeClr val="bg1"/>
              </a:solidFill>
              <a:latin typeface="+mn-ea"/>
            </a:endParaRPr>
          </a:p>
          <a:p>
            <a:pPr indent="581025"/>
            <a:r>
              <a:rPr lang="zh-CN" altLang="en-US" sz="2200" dirty="0" smtClean="0">
                <a:solidFill>
                  <a:schemeClr val="bg1"/>
                </a:solidFill>
                <a:latin typeface="+mn-ea"/>
              </a:rPr>
              <a:t>可以根据考场数量勾选监考员，并提前指定备用组；</a:t>
            </a:r>
            <a:endParaRPr lang="en-US" altLang="zh-CN" sz="2200" dirty="0" smtClean="0">
              <a:solidFill>
                <a:schemeClr val="bg1"/>
              </a:solidFill>
              <a:latin typeface="+mn-ea"/>
            </a:endParaRPr>
          </a:p>
          <a:p>
            <a:pPr indent="581025"/>
            <a:r>
              <a:rPr lang="zh-CN" altLang="en-US" sz="2200" dirty="0" smtClean="0">
                <a:solidFill>
                  <a:schemeClr val="bg1"/>
                </a:solidFill>
                <a:latin typeface="+mn-ea"/>
              </a:rPr>
              <a:t>可以管理考场名称，一个考点有多个类别的考场（多个第</a:t>
            </a:r>
            <a:r>
              <a:rPr lang="en-US" altLang="zh-CN" sz="2200" dirty="0" smtClean="0">
                <a:solidFill>
                  <a:schemeClr val="bg1"/>
                </a:solidFill>
                <a:latin typeface="+mn-ea"/>
              </a:rPr>
              <a:t>1</a:t>
            </a:r>
            <a:r>
              <a:rPr lang="zh-CN" altLang="en-US" sz="2200" dirty="0" smtClean="0">
                <a:solidFill>
                  <a:schemeClr val="bg1"/>
                </a:solidFill>
                <a:latin typeface="+mn-ea"/>
              </a:rPr>
              <a:t>考场）时不会混淆；</a:t>
            </a:r>
            <a:endParaRPr lang="en-US" altLang="zh-CN" sz="2200" dirty="0" smtClean="0">
              <a:solidFill>
                <a:schemeClr val="bg1"/>
              </a:solidFill>
              <a:latin typeface="+mn-ea"/>
            </a:endParaRPr>
          </a:p>
          <a:p>
            <a:pPr indent="581025"/>
            <a:r>
              <a:rPr lang="zh-CN" altLang="en-US" sz="2200" dirty="0" smtClean="0">
                <a:solidFill>
                  <a:schemeClr val="bg1"/>
                </a:solidFill>
                <a:latin typeface="+mn-ea"/>
              </a:rPr>
              <a:t>提供了第</a:t>
            </a:r>
            <a:r>
              <a:rPr lang="en-US" altLang="zh-CN" sz="2200" dirty="0" smtClean="0">
                <a:solidFill>
                  <a:schemeClr val="bg1"/>
                </a:solidFill>
                <a:latin typeface="+mn-ea"/>
              </a:rPr>
              <a:t>1</a:t>
            </a:r>
            <a:r>
              <a:rPr lang="zh-CN" altLang="en-US" sz="2200" dirty="0" smtClean="0">
                <a:solidFill>
                  <a:schemeClr val="bg1"/>
                </a:solidFill>
                <a:latin typeface="+mn-ea"/>
              </a:rPr>
              <a:t>个考场随机抽签后续考场顺序编排、全部考场随机抽签两种抽签方式；</a:t>
            </a:r>
            <a:endParaRPr lang="zh-CN" altLang="en-US" sz="2200" dirty="0" smtClean="0">
              <a:solidFill>
                <a:schemeClr val="bg1"/>
              </a:solidFill>
              <a:latin typeface="+mn-ea"/>
            </a:endParaRPr>
          </a:p>
          <a:p>
            <a:pPr indent="581025"/>
            <a:r>
              <a:rPr lang="zh-CN" altLang="en-US" sz="2200" dirty="0" smtClean="0">
                <a:solidFill>
                  <a:schemeClr val="bg1"/>
                </a:solidFill>
                <a:latin typeface="+mn-ea"/>
              </a:rPr>
              <a:t>可以在每科抽签前，再次调整监考员分组，让每科考试的监考员分组都不一样，但只允许调整甲或乙中的</a:t>
            </a:r>
            <a:r>
              <a:rPr lang="en-US" altLang="zh-CN" sz="2200" dirty="0" smtClean="0">
                <a:solidFill>
                  <a:schemeClr val="bg1"/>
                </a:solidFill>
                <a:latin typeface="+mn-ea"/>
              </a:rPr>
              <a:t>1</a:t>
            </a:r>
            <a:r>
              <a:rPr lang="zh-CN" altLang="en-US" sz="2200" dirty="0" smtClean="0">
                <a:solidFill>
                  <a:schemeClr val="bg1"/>
                </a:solidFill>
                <a:latin typeface="+mn-ea"/>
              </a:rPr>
              <a:t>人；</a:t>
            </a:r>
            <a:endParaRPr lang="en-US" altLang="zh-CN" sz="2200" dirty="0" smtClean="0">
              <a:solidFill>
                <a:schemeClr val="bg1"/>
              </a:solidFill>
              <a:latin typeface="+mn-ea"/>
            </a:endParaRPr>
          </a:p>
          <a:p>
            <a:pPr indent="581025"/>
            <a:r>
              <a:rPr lang="zh-CN" altLang="en-US" sz="2200" dirty="0" smtClean="0">
                <a:solidFill>
                  <a:schemeClr val="bg1"/>
                </a:solidFill>
                <a:latin typeface="+mn-ea"/>
              </a:rPr>
              <a:t>可以设置抽签密码、清除抽签密码、调整监考员分组的密码，保证数据安全和抽签公开公正；</a:t>
            </a:r>
            <a:endParaRPr lang="zh-CN" altLang="en-US" sz="2200" dirty="0" smtClean="0">
              <a:solidFill>
                <a:schemeClr val="bg1"/>
              </a:solidFill>
              <a:latin typeface="+mn-ea"/>
            </a:endParaRPr>
          </a:p>
          <a:p>
            <a:pPr indent="581025"/>
            <a:r>
              <a:rPr lang="zh-CN" altLang="en-US" sz="2200" dirty="0" smtClean="0">
                <a:solidFill>
                  <a:schemeClr val="bg1"/>
                </a:solidFill>
                <a:latin typeface="+mn-ea"/>
                <a:sym typeface="+mn-ea"/>
              </a:rPr>
              <a:t>可以在每场考试前测试本系统，测试完成后清除抽签结果，以便正式考试时现场抽签；</a:t>
            </a:r>
            <a:endParaRPr lang="en-US" altLang="zh-CN" sz="2200" dirty="0" smtClean="0">
              <a:solidFill>
                <a:schemeClr val="bg1"/>
              </a:solidFill>
              <a:latin typeface="+mn-ea"/>
            </a:endParaRPr>
          </a:p>
          <a:p>
            <a:pPr indent="581025"/>
            <a:r>
              <a:rPr lang="zh-CN" altLang="en-US" sz="2200" dirty="0" smtClean="0">
                <a:solidFill>
                  <a:schemeClr val="bg1"/>
                </a:solidFill>
                <a:latin typeface="+mn-ea"/>
              </a:rPr>
              <a:t>可以根据各组监考员参加的场次，统计工作量，便于核算劳务费。</a:t>
            </a:r>
            <a:endParaRPr lang="zh-CN" altLang="en-US" sz="2200" dirty="0" smtClean="0">
              <a:solidFill>
                <a:schemeClr val="bg1"/>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991235" y="1431925"/>
            <a:ext cx="9229725" cy="489712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9921240" cy="460375"/>
          </a:xfrm>
          <a:prstGeom prst="rect">
            <a:avLst/>
          </a:prstGeom>
          <a:noFill/>
        </p:spPr>
        <p:txBody>
          <a:bodyPr wrap="none" rtlCol="0">
            <a:spAutoFit/>
          </a:bodyPr>
          <a:lstStyle/>
          <a:p>
            <a:pPr indent="594360"/>
            <a:r>
              <a:rPr lang="en-US" altLang="zh-CN" sz="2400" dirty="0" smtClean="0">
                <a:solidFill>
                  <a:schemeClr val="bg1"/>
                </a:solidFill>
                <a:latin typeface="+mn-ea"/>
              </a:rPr>
              <a:t>1.</a:t>
            </a:r>
            <a:r>
              <a:rPr lang="zh-CN" altLang="en-US" sz="2400" dirty="0" smtClean="0">
                <a:solidFill>
                  <a:schemeClr val="bg1"/>
                </a:solidFill>
                <a:latin typeface="+mn-ea"/>
              </a:rPr>
              <a:t>登录官网</a:t>
            </a:r>
            <a:r>
              <a:rPr lang="en-US" altLang="zh-CN" sz="2400" dirty="0" smtClean="0">
                <a:solidFill>
                  <a:schemeClr val="bg1"/>
                </a:solidFill>
                <a:latin typeface="+mn-ea"/>
              </a:rPr>
              <a:t>(www.chenhuisoft.cn)</a:t>
            </a:r>
            <a:r>
              <a:rPr lang="zh-CN" altLang="en-US" sz="2400" dirty="0" smtClean="0">
                <a:solidFill>
                  <a:schemeClr val="bg1"/>
                </a:solidFill>
                <a:latin typeface="+mn-ea"/>
              </a:rPr>
              <a:t>下载本软件的安装包（压缩文件）</a:t>
            </a:r>
            <a:endParaRPr lang="zh-CN" altLang="en-US" sz="2400" dirty="0">
              <a:solidFill>
                <a:schemeClr val="bg1"/>
              </a:solidFill>
              <a:latin typeface="+mn-ea"/>
            </a:endParaRPr>
          </a:p>
        </p:txBody>
      </p:sp>
      <p:sp>
        <p:nvSpPr>
          <p:cNvPr id="14" name="矩形 13"/>
          <p:cNvSpPr/>
          <p:nvPr/>
        </p:nvSpPr>
        <p:spPr>
          <a:xfrm>
            <a:off x="2402573" y="5737225"/>
            <a:ext cx="1201058" cy="1947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肘形连接符 15"/>
          <p:cNvCxnSpPr>
            <a:stCxn id="14" idx="3"/>
          </p:cNvCxnSpPr>
          <p:nvPr/>
        </p:nvCxnSpPr>
        <p:spPr>
          <a:xfrm flipV="1">
            <a:off x="3603625" y="3477260"/>
            <a:ext cx="6967220" cy="2357755"/>
          </a:xfrm>
          <a:prstGeom prst="bentConnector3">
            <a:avLst>
              <a:gd name="adj1" fmla="val 50000"/>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0" name="圆角矩形标注 19"/>
          <p:cNvSpPr/>
          <p:nvPr/>
        </p:nvSpPr>
        <p:spPr>
          <a:xfrm>
            <a:off x="9410700" y="1668145"/>
            <a:ext cx="2320925" cy="807085"/>
          </a:xfrm>
          <a:prstGeom prst="wedgeRoundRectCallout">
            <a:avLst>
              <a:gd name="adj1" fmla="val -6087"/>
              <a:gd name="adj2" fmla="val 132612"/>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下载的软件安装包</a:t>
            </a:r>
            <a:endParaRPr lang="en-US" altLang="zh-CN" dirty="0" smtClean="0">
              <a:solidFill>
                <a:srgbClr val="FF0000"/>
              </a:solidFill>
            </a:endParaRPr>
          </a:p>
          <a:p>
            <a:pPr algn="ctr"/>
            <a:r>
              <a:rPr lang="zh-CN" altLang="en-US" dirty="0" smtClean="0">
                <a:solidFill>
                  <a:srgbClr val="FF0000"/>
                </a:solidFill>
              </a:rPr>
              <a:t>（压缩文件</a:t>
            </a:r>
            <a:r>
              <a:rPr lang="zh-CN" altLang="en-US" dirty="0">
                <a:solidFill>
                  <a:srgbClr val="FF0000"/>
                </a:solidFill>
              </a:rPr>
              <a:t>）</a:t>
            </a:r>
            <a:endParaRPr lang="zh-CN" altLang="en-US" dirty="0">
              <a:solidFill>
                <a:srgbClr val="FF0000"/>
              </a:solidFill>
            </a:endParaRPr>
          </a:p>
        </p:txBody>
      </p:sp>
      <p:pic>
        <p:nvPicPr>
          <p:cNvPr id="7" name="图片 6"/>
          <p:cNvPicPr>
            <a:picLocks noChangeAspect="1"/>
          </p:cNvPicPr>
          <p:nvPr>
            <p:custDataLst>
              <p:tags r:id="rId4"/>
            </p:custDataLst>
          </p:nvPr>
        </p:nvPicPr>
        <p:blipFill>
          <a:blip r:embed="rId5"/>
          <a:stretch>
            <a:fillRect/>
          </a:stretch>
        </p:blipFill>
        <p:spPr>
          <a:xfrm>
            <a:off x="10618470" y="3023870"/>
            <a:ext cx="666750" cy="809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20" grpId="0" bldLvl="0" animBg="1"/>
      <p:bldP spid="20"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20" y="873760"/>
            <a:ext cx="10541635" cy="1198880"/>
          </a:xfrm>
          <a:prstGeom prst="rect">
            <a:avLst/>
          </a:prstGeom>
          <a:noFill/>
        </p:spPr>
        <p:txBody>
          <a:bodyPr wrap="square" rtlCol="0">
            <a:spAutoFit/>
          </a:bodyPr>
          <a:lstStyle/>
          <a:p>
            <a:pPr indent="614045"/>
            <a:r>
              <a:rPr lang="en-US" altLang="zh-CN" sz="2400" dirty="0" smtClean="0">
                <a:solidFill>
                  <a:schemeClr val="bg1"/>
                </a:solidFill>
                <a:latin typeface="+mn-ea"/>
              </a:rPr>
              <a:t>2.</a:t>
            </a:r>
            <a:r>
              <a:rPr lang="zh-CN" altLang="en-US" sz="2400" dirty="0" smtClean="0">
                <a:solidFill>
                  <a:schemeClr val="bg1"/>
                </a:solidFill>
                <a:latin typeface="+mn-ea"/>
              </a:rPr>
              <a:t>将下载的软件安装包解压到硬盘指定位置（如：</a:t>
            </a:r>
            <a:r>
              <a:rPr lang="en-US" altLang="zh-CN" sz="2400" dirty="0" smtClean="0">
                <a:solidFill>
                  <a:schemeClr val="bg1"/>
                </a:solidFill>
                <a:latin typeface="+mn-ea"/>
              </a:rPr>
              <a:t>d:\</a:t>
            </a:r>
            <a:r>
              <a:rPr lang="zh-CN" altLang="en-US" sz="2400" dirty="0" smtClean="0">
                <a:solidFill>
                  <a:schemeClr val="bg1"/>
                </a:solidFill>
                <a:latin typeface="+mn-ea"/>
              </a:rPr>
              <a:t>、</a:t>
            </a:r>
            <a:r>
              <a:rPr lang="en-US" altLang="zh-CN" sz="2400" dirty="0" smtClean="0">
                <a:solidFill>
                  <a:schemeClr val="bg1"/>
                </a:solidFill>
                <a:latin typeface="+mn-ea"/>
              </a:rPr>
              <a:t>e:\</a:t>
            </a:r>
            <a:r>
              <a:rPr lang="zh-CN" altLang="en-US" sz="2400" dirty="0" smtClean="0">
                <a:solidFill>
                  <a:schemeClr val="bg1"/>
                </a:solidFill>
                <a:latin typeface="+mn-ea"/>
              </a:rPr>
              <a:t>）</a:t>
            </a:r>
            <a:r>
              <a:rPr lang="en-US" altLang="zh-CN" sz="2400" dirty="0" smtClean="0">
                <a:solidFill>
                  <a:schemeClr val="bg1"/>
                </a:solidFill>
                <a:latin typeface="+mn-ea"/>
              </a:rPr>
              <a:t>,</a:t>
            </a:r>
            <a:r>
              <a:rPr lang="zh-CN" altLang="en-US" sz="2400" b="1" dirty="0" smtClean="0">
                <a:solidFill>
                  <a:srgbClr val="FFFF00"/>
                </a:solidFill>
                <a:latin typeface="+mn-ea"/>
              </a:rPr>
              <a:t>双击</a:t>
            </a:r>
            <a:r>
              <a:rPr lang="en-US" altLang="zh-CN" sz="2400" b="1" dirty="0" smtClean="0">
                <a:solidFill>
                  <a:srgbClr val="FFFF00"/>
                </a:solidFill>
                <a:latin typeface="+mn-ea"/>
              </a:rPr>
              <a:t>jkycq.exe</a:t>
            </a:r>
            <a:r>
              <a:rPr lang="zh-CN" altLang="en-US" sz="2400" dirty="0" smtClean="0">
                <a:solidFill>
                  <a:schemeClr val="bg1"/>
                </a:solidFill>
                <a:latin typeface="+mn-ea"/>
              </a:rPr>
              <a:t>文件即可运行本软件。可在</a:t>
            </a:r>
            <a:r>
              <a:rPr lang="en-US" altLang="zh-CN" sz="2400" dirty="0" smtClean="0">
                <a:solidFill>
                  <a:schemeClr val="bg1"/>
                </a:solidFill>
                <a:latin typeface="+mn-ea"/>
              </a:rPr>
              <a:t>jkycq.exe</a:t>
            </a:r>
            <a:r>
              <a:rPr lang="zh-CN" altLang="en-US" sz="2400" dirty="0" smtClean="0">
                <a:solidFill>
                  <a:schemeClr val="bg1"/>
                </a:solidFill>
                <a:latin typeface="+mn-ea"/>
              </a:rPr>
              <a:t>文件中点击鼠标右键，选择“发送到</a:t>
            </a:r>
            <a:r>
              <a:rPr lang="en-US" altLang="zh-CN" sz="2400" dirty="0" smtClean="0">
                <a:solidFill>
                  <a:schemeClr val="bg1"/>
                </a:solidFill>
                <a:latin typeface="+mn-ea"/>
              </a:rPr>
              <a:t>——</a:t>
            </a:r>
            <a:r>
              <a:rPr lang="zh-CN" altLang="en-US" sz="2400" dirty="0" smtClean="0">
                <a:solidFill>
                  <a:schemeClr val="bg1"/>
                </a:solidFill>
                <a:latin typeface="+mn-ea"/>
              </a:rPr>
              <a:t>桌面快捷方式”，建立桌面图标。</a:t>
            </a:r>
            <a:endParaRPr lang="zh-CN" altLang="en-US" sz="2400" dirty="0">
              <a:solidFill>
                <a:schemeClr val="bg1"/>
              </a:solidFill>
              <a:latin typeface="+mn-ea"/>
            </a:endParaRPr>
          </a:p>
        </p:txBody>
      </p:sp>
      <p:pic>
        <p:nvPicPr>
          <p:cNvPr id="6" name="图片 5"/>
          <p:cNvPicPr>
            <a:picLocks noChangeAspect="1"/>
          </p:cNvPicPr>
          <p:nvPr/>
        </p:nvPicPr>
        <p:blipFill>
          <a:blip r:embed="rId2"/>
          <a:stretch>
            <a:fillRect/>
          </a:stretch>
        </p:blipFill>
        <p:spPr>
          <a:xfrm>
            <a:off x="2532046" y="2084340"/>
            <a:ext cx="7127908" cy="42268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4636770" y="2959100"/>
            <a:ext cx="6851015" cy="333438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307599" cy="2306955"/>
          </a:xfrm>
          <a:prstGeom prst="rect">
            <a:avLst/>
          </a:prstGeom>
          <a:noFill/>
          <a:effectLst>
            <a:glow rad="1447800">
              <a:schemeClr val="accent2"/>
            </a:glow>
          </a:effectLst>
        </p:spPr>
        <p:txBody>
          <a:bodyPr wrap="square" rtlCol="0">
            <a:spAutoFit/>
          </a:bodyPr>
          <a:lstStyle/>
          <a:p>
            <a:pPr indent="614045"/>
            <a:r>
              <a:rPr lang="en-US" altLang="zh-CN" sz="2400" dirty="0" smtClean="0">
                <a:solidFill>
                  <a:schemeClr val="bg1"/>
                </a:solidFill>
                <a:latin typeface="+mn-ea"/>
              </a:rPr>
              <a:t>3.</a:t>
            </a:r>
            <a:r>
              <a:rPr lang="zh-CN" altLang="en-US" sz="2400" dirty="0" smtClean="0">
                <a:solidFill>
                  <a:schemeClr val="bg1"/>
                </a:solidFill>
                <a:latin typeface="+mn-ea"/>
              </a:rPr>
              <a:t>点击第一页中的</a:t>
            </a:r>
            <a:r>
              <a:rPr lang="en-US" altLang="zh-CN" sz="2400" dirty="0" smtClean="0">
                <a:solidFill>
                  <a:schemeClr val="bg1"/>
                </a:solidFill>
                <a:latin typeface="+mn-ea"/>
              </a:rPr>
              <a:t>“</a:t>
            </a:r>
            <a:r>
              <a:rPr lang="zh-CN" altLang="en-US" sz="2400" dirty="0" smtClean="0">
                <a:solidFill>
                  <a:schemeClr val="bg1"/>
                </a:solidFill>
                <a:latin typeface="+mn-ea"/>
              </a:rPr>
              <a:t>获取注册码</a:t>
            </a:r>
            <a:r>
              <a:rPr lang="en-US" altLang="zh-CN" sz="2400" dirty="0" smtClean="0">
                <a:solidFill>
                  <a:schemeClr val="bg1"/>
                </a:solidFill>
                <a:latin typeface="+mn-ea"/>
              </a:rPr>
              <a:t>”</a:t>
            </a:r>
            <a:r>
              <a:rPr lang="zh-CN" altLang="en-US" sz="2400" dirty="0" smtClean="0">
                <a:solidFill>
                  <a:schemeClr val="bg1"/>
                </a:solidFill>
                <a:latin typeface="+mn-ea"/>
              </a:rPr>
              <a:t>按钮，按要求扫描三个二维码，付款并按要求填写电脑序列号、付款凭证图片、单位名称、接收注册码的邮箱等。</a:t>
            </a:r>
            <a:r>
              <a:rPr lang="zh-CN" altLang="en-US" sz="2400" dirty="0" smtClean="0">
                <a:solidFill>
                  <a:schemeClr val="bg1"/>
                </a:solidFill>
                <a:effectLst>
                  <a:glow rad="139700">
                    <a:schemeClr val="accent4">
                      <a:satMod val="175000"/>
                      <a:alpha val="40000"/>
                    </a:schemeClr>
                  </a:glow>
                </a:effectLst>
                <a:latin typeface="+mn-ea"/>
              </a:rPr>
              <a:t>电脑的序列号在</a:t>
            </a:r>
            <a:r>
              <a:rPr lang="en-US" altLang="zh-CN" sz="2400" dirty="0" smtClean="0">
                <a:solidFill>
                  <a:schemeClr val="bg1"/>
                </a:solidFill>
                <a:effectLst>
                  <a:glow rad="139700">
                    <a:schemeClr val="accent4">
                      <a:satMod val="175000"/>
                      <a:alpha val="40000"/>
                    </a:schemeClr>
                  </a:glow>
                </a:effectLst>
                <a:latin typeface="+mn-ea"/>
              </a:rPr>
              <a:t>“</a:t>
            </a:r>
            <a:r>
              <a:rPr lang="zh-CN" altLang="en-US" sz="2400" dirty="0" smtClean="0">
                <a:solidFill>
                  <a:schemeClr val="bg1"/>
                </a:solidFill>
                <a:effectLst>
                  <a:glow rad="139700">
                    <a:schemeClr val="accent4">
                      <a:satMod val="175000"/>
                      <a:alpha val="40000"/>
                    </a:schemeClr>
                  </a:glow>
                </a:effectLst>
                <a:latin typeface="+mn-ea"/>
              </a:rPr>
              <a:t>考点考场设置</a:t>
            </a:r>
            <a:r>
              <a:rPr lang="en-US" altLang="zh-CN" sz="2400" dirty="0" smtClean="0">
                <a:solidFill>
                  <a:schemeClr val="bg1"/>
                </a:solidFill>
                <a:effectLst>
                  <a:glow rad="139700">
                    <a:schemeClr val="accent4">
                      <a:satMod val="175000"/>
                      <a:alpha val="40000"/>
                    </a:schemeClr>
                  </a:glow>
                </a:effectLst>
                <a:latin typeface="+mn-ea"/>
              </a:rPr>
              <a:t>”</a:t>
            </a:r>
            <a:r>
              <a:rPr lang="zh-CN" altLang="en-US" sz="2400" dirty="0" smtClean="0">
                <a:solidFill>
                  <a:schemeClr val="bg1"/>
                </a:solidFill>
                <a:effectLst>
                  <a:glow rad="139700">
                    <a:schemeClr val="accent4">
                      <a:satMod val="175000"/>
                      <a:alpha val="40000"/>
                    </a:schemeClr>
                  </a:glow>
                </a:effectLst>
                <a:latin typeface="+mn-ea"/>
              </a:rPr>
              <a:t>页面的左下方。</a:t>
            </a:r>
            <a:endParaRPr lang="zh-CN" altLang="en-US" sz="2400" dirty="0" smtClean="0">
              <a:solidFill>
                <a:schemeClr val="bg1"/>
              </a:solidFill>
              <a:effectLst>
                <a:glow rad="139700">
                  <a:schemeClr val="accent4">
                    <a:satMod val="175000"/>
                    <a:alpha val="40000"/>
                  </a:schemeClr>
                </a:glow>
              </a:effectLst>
              <a:latin typeface="+mn-ea"/>
            </a:endParaRPr>
          </a:p>
          <a:p>
            <a:pPr indent="614045"/>
            <a:r>
              <a:rPr lang="zh-CN" altLang="en-US" sz="2400" dirty="0" smtClean="0">
                <a:solidFill>
                  <a:schemeClr val="bg1"/>
                </a:solidFill>
                <a:latin typeface="+mn-ea"/>
              </a:rPr>
              <a:t>提交注册信息后，我们会及时发布注册码，通过微信扫第三个二维码可以查看。</a:t>
            </a:r>
            <a:r>
              <a:rPr lang="zh-CN" altLang="en-US" sz="2400" dirty="0" smtClean="0">
                <a:solidFill>
                  <a:schemeClr val="bg1"/>
                </a:solidFill>
                <a:latin typeface="+mn-ea"/>
                <a:sym typeface="+mn-ea"/>
              </a:rPr>
              <a:t>注册码与</a:t>
            </a:r>
            <a:r>
              <a:rPr lang="zh-CN" altLang="en-US" sz="2400" dirty="0" smtClean="0">
                <a:solidFill>
                  <a:schemeClr val="bg1"/>
                </a:solidFill>
                <a:latin typeface="+mn-ea"/>
                <a:sym typeface="+mn-ea"/>
              </a:rPr>
              <a:t>序列号只能对应使用，电脑更换硬件或重装系统后，可能需要重新购买注册码。</a:t>
            </a:r>
            <a:endParaRPr lang="zh-CN" altLang="en-US" sz="2400" dirty="0" smtClean="0">
              <a:solidFill>
                <a:schemeClr val="bg1"/>
              </a:solidFill>
              <a:latin typeface="+mn-ea"/>
              <a:sym typeface="+mn-ea"/>
            </a:endParaRPr>
          </a:p>
        </p:txBody>
      </p:sp>
      <p:pic>
        <p:nvPicPr>
          <p:cNvPr id="6" name="图片 5"/>
          <p:cNvPicPr>
            <a:picLocks noChangeAspect="1"/>
          </p:cNvPicPr>
          <p:nvPr>
            <p:custDataLst>
              <p:tags r:id="rId4"/>
            </p:custDataLst>
          </p:nvPr>
        </p:nvPicPr>
        <p:blipFill>
          <a:blip r:embed="rId5"/>
          <a:stretch>
            <a:fillRect/>
          </a:stretch>
        </p:blipFill>
        <p:spPr>
          <a:xfrm>
            <a:off x="668655" y="3505835"/>
            <a:ext cx="3676650" cy="2000250"/>
          </a:xfrm>
          <a:prstGeom prst="rect">
            <a:avLst/>
          </a:prstGeom>
        </p:spPr>
      </p:pic>
      <p:sp>
        <p:nvSpPr>
          <p:cNvPr id="9" name="圆角矩形标注 8"/>
          <p:cNvSpPr/>
          <p:nvPr>
            <p:custDataLst>
              <p:tags r:id="rId6"/>
            </p:custDataLst>
          </p:nvPr>
        </p:nvSpPr>
        <p:spPr>
          <a:xfrm>
            <a:off x="668655" y="5781040"/>
            <a:ext cx="2597785" cy="661035"/>
          </a:xfrm>
          <a:prstGeom prst="wedgeRoundRectCallout">
            <a:avLst>
              <a:gd name="adj1" fmla="val 13236"/>
              <a:gd name="adj2" fmla="val -17487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考点考场设置页面</a:t>
            </a:r>
            <a:endParaRPr lang="zh-CN" dirty="0" smtClean="0">
              <a:solidFill>
                <a:srgbClr val="FF0000"/>
              </a:solidFill>
            </a:endParaRPr>
          </a:p>
          <a:p>
            <a:pPr algn="ctr"/>
            <a:r>
              <a:rPr lang="zh-CN" dirty="0" smtClean="0">
                <a:solidFill>
                  <a:srgbClr val="FF0000"/>
                </a:solidFill>
              </a:rPr>
              <a:t>查看电脑的序列号</a:t>
            </a:r>
            <a:endParaRPr lang="zh-CN" dirty="0">
              <a:solidFill>
                <a:srgbClr val="FF0000"/>
              </a:solidFill>
            </a:endParaRPr>
          </a:p>
        </p:txBody>
      </p:sp>
      <p:sp>
        <p:nvSpPr>
          <p:cNvPr id="10" name="圆角矩形标注 9"/>
          <p:cNvSpPr/>
          <p:nvPr>
            <p:custDataLst>
              <p:tags r:id="rId7"/>
            </p:custDataLst>
          </p:nvPr>
        </p:nvSpPr>
        <p:spPr>
          <a:xfrm>
            <a:off x="5064125" y="5247005"/>
            <a:ext cx="884555" cy="396240"/>
          </a:xfrm>
          <a:prstGeom prst="wedgeRoundRectCallout">
            <a:avLst>
              <a:gd name="adj1" fmla="val 13236"/>
              <a:gd name="adj2" fmla="val -17487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付款</a:t>
            </a:r>
            <a:endParaRPr lang="zh-CN" dirty="0">
              <a:solidFill>
                <a:srgbClr val="FF0000"/>
              </a:solidFill>
            </a:endParaRPr>
          </a:p>
        </p:txBody>
      </p:sp>
      <p:sp>
        <p:nvSpPr>
          <p:cNvPr id="11" name="圆角矩形标注 10"/>
          <p:cNvSpPr/>
          <p:nvPr>
            <p:custDataLst>
              <p:tags r:id="rId8"/>
            </p:custDataLst>
          </p:nvPr>
        </p:nvSpPr>
        <p:spPr>
          <a:xfrm>
            <a:off x="7029450" y="5247005"/>
            <a:ext cx="1621155" cy="396240"/>
          </a:xfrm>
          <a:prstGeom prst="wedgeRoundRectCallout">
            <a:avLst>
              <a:gd name="adj1" fmla="val 13236"/>
              <a:gd name="adj2" fmla="val -17487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提交注册信息</a:t>
            </a:r>
            <a:endParaRPr lang="zh-CN" dirty="0">
              <a:solidFill>
                <a:srgbClr val="FF0000"/>
              </a:solidFill>
            </a:endParaRPr>
          </a:p>
        </p:txBody>
      </p:sp>
      <p:sp>
        <p:nvSpPr>
          <p:cNvPr id="12" name="圆角矩形标注 11"/>
          <p:cNvSpPr/>
          <p:nvPr>
            <p:custDataLst>
              <p:tags r:id="rId9"/>
            </p:custDataLst>
          </p:nvPr>
        </p:nvSpPr>
        <p:spPr>
          <a:xfrm>
            <a:off x="9310370" y="5247005"/>
            <a:ext cx="1621155" cy="396240"/>
          </a:xfrm>
          <a:prstGeom prst="wedgeRoundRectCallout">
            <a:avLst>
              <a:gd name="adj1" fmla="val 13236"/>
              <a:gd name="adj2" fmla="val -17487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查看注册码</a:t>
            </a:r>
            <a:endParaRPr lang="zh-CN"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P spid="11" grpId="0" bldLvl="0" animBg="1"/>
      <p:bldP spid="11" grpId="1" animBg="1"/>
      <p:bldP spid="12" grpId="0" bldLvl="0" animBg="1"/>
      <p:bldP spid="1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2197735" y="1704340"/>
            <a:ext cx="7796530" cy="461899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307599" cy="829945"/>
          </a:xfrm>
          <a:prstGeom prst="rect">
            <a:avLst/>
          </a:prstGeom>
          <a:noFill/>
        </p:spPr>
        <p:txBody>
          <a:bodyPr wrap="square" rtlCol="0">
            <a:spAutoFit/>
          </a:bodyPr>
          <a:lstStyle/>
          <a:p>
            <a:pPr indent="603885"/>
            <a:r>
              <a:rPr lang="en-US" altLang="zh-CN" sz="2400" dirty="0" smtClean="0">
                <a:solidFill>
                  <a:schemeClr val="bg1"/>
                </a:solidFill>
                <a:latin typeface="+mn-ea"/>
              </a:rPr>
              <a:t>4.</a:t>
            </a:r>
            <a:r>
              <a:rPr lang="zh-CN" altLang="en-US" sz="2400" dirty="0" smtClean="0">
                <a:solidFill>
                  <a:schemeClr val="bg1"/>
                </a:solidFill>
                <a:latin typeface="+mn-ea"/>
              </a:rPr>
              <a:t>获取注册码后在“考点考场设置”窗口填入注册码，保存后退出，重新启动本软件即可。</a:t>
            </a:r>
            <a:endParaRPr lang="zh-CN" altLang="en-US" sz="2400" dirty="0">
              <a:solidFill>
                <a:schemeClr val="bg1"/>
              </a:solidFill>
              <a:latin typeface="+mn-ea"/>
            </a:endParaRPr>
          </a:p>
        </p:txBody>
      </p:sp>
      <p:sp>
        <p:nvSpPr>
          <p:cNvPr id="10" name="矩形 9"/>
          <p:cNvSpPr/>
          <p:nvPr/>
        </p:nvSpPr>
        <p:spPr>
          <a:xfrm>
            <a:off x="4105063" y="5402157"/>
            <a:ext cx="1769534" cy="3217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标注 19"/>
          <p:cNvSpPr/>
          <p:nvPr>
            <p:custDataLst>
              <p:tags r:id="rId4"/>
            </p:custDataLst>
          </p:nvPr>
        </p:nvSpPr>
        <p:spPr>
          <a:xfrm>
            <a:off x="5448935" y="4935855"/>
            <a:ext cx="2597785" cy="466090"/>
          </a:xfrm>
          <a:prstGeom prst="wedgeRoundRectCallout">
            <a:avLst>
              <a:gd name="adj1" fmla="val -44060"/>
              <a:gd name="adj2" fmla="val 79972"/>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填入注册码，按回车键</a:t>
            </a:r>
            <a:endParaRPr lang="zh-CN" dirty="0">
              <a:solidFill>
                <a:srgbClr val="FF0000"/>
              </a:solidFill>
            </a:endParaRPr>
          </a:p>
        </p:txBody>
      </p:sp>
      <p:sp>
        <p:nvSpPr>
          <p:cNvPr id="6" name="圆角矩形标注 5"/>
          <p:cNvSpPr/>
          <p:nvPr>
            <p:custDataLst>
              <p:tags r:id="rId5"/>
            </p:custDataLst>
          </p:nvPr>
        </p:nvSpPr>
        <p:spPr>
          <a:xfrm>
            <a:off x="1146810" y="4557395"/>
            <a:ext cx="2597785" cy="661035"/>
          </a:xfrm>
          <a:prstGeom prst="wedgeRoundRectCallout">
            <a:avLst>
              <a:gd name="adj1" fmla="val 33475"/>
              <a:gd name="adj2" fmla="val 9591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提交注册申请时</a:t>
            </a:r>
            <a:endParaRPr lang="zh-CN" dirty="0" smtClean="0">
              <a:solidFill>
                <a:srgbClr val="FF0000"/>
              </a:solidFill>
            </a:endParaRPr>
          </a:p>
          <a:p>
            <a:pPr algn="ctr"/>
            <a:r>
              <a:rPr lang="zh-CN" dirty="0" smtClean="0">
                <a:solidFill>
                  <a:srgbClr val="FF0000"/>
                </a:solidFill>
              </a:rPr>
              <a:t>需要填写的序列号</a:t>
            </a:r>
            <a:endParaRPr lang="zh-CN" dirty="0">
              <a:solidFill>
                <a:srgbClr val="FF0000"/>
              </a:solidFill>
            </a:endParaRPr>
          </a:p>
        </p:txBody>
      </p:sp>
      <p:sp>
        <p:nvSpPr>
          <p:cNvPr id="11" name="圆角矩形标注 10"/>
          <p:cNvSpPr/>
          <p:nvPr>
            <p:custDataLst>
              <p:tags r:id="rId6"/>
            </p:custDataLst>
          </p:nvPr>
        </p:nvSpPr>
        <p:spPr>
          <a:xfrm>
            <a:off x="8451850" y="3817620"/>
            <a:ext cx="1990090" cy="739775"/>
          </a:xfrm>
          <a:prstGeom prst="wedgeRoundRectCallout">
            <a:avLst>
              <a:gd name="adj1" fmla="val -34588"/>
              <a:gd name="adj2" fmla="val 22450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打开注册窗口，</a:t>
            </a:r>
            <a:endParaRPr lang="zh-CN" dirty="0">
              <a:solidFill>
                <a:srgbClr val="FF0000"/>
              </a:solidFill>
            </a:endParaRPr>
          </a:p>
          <a:p>
            <a:pPr algn="ctr"/>
            <a:r>
              <a:rPr lang="zh-CN" altLang="en-US" dirty="0">
                <a:solidFill>
                  <a:srgbClr val="FF0000"/>
                </a:solidFill>
              </a:rPr>
              <a:t>填写注册信息</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par>
                          <p:cTn id="8" fill="hold">
                            <p:stCondLst>
                              <p:cond delay="2000"/>
                            </p:stCondLst>
                            <p:childTnLst>
                              <p:par>
                                <p:cTn id="9" presetID="17" presetClass="entr" presetSubtype="1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strVal val="#ppt_h"/>
                                          </p:val>
                                        </p:tav>
                                        <p:tav tm="100000">
                                          <p:val>
                                            <p:strVal val="#ppt_h"/>
                                          </p:val>
                                        </p:tav>
                                      </p:tavLst>
                                    </p:anim>
                                  </p:childTnLst>
                                </p:cTn>
                              </p:par>
                            </p:childTnLst>
                          </p:cTn>
                        </p:par>
                        <p:par>
                          <p:cTn id="13" fill="hold">
                            <p:stCondLst>
                              <p:cond delay="2500"/>
                            </p:stCondLst>
                            <p:childTnLst>
                              <p:par>
                                <p:cTn id="14" presetID="17"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strVal val="#ppt_h"/>
                                          </p:val>
                                        </p:tav>
                                        <p:tav tm="100000">
                                          <p:val>
                                            <p:strVal val="#ppt_h"/>
                                          </p:val>
                                        </p:tav>
                                      </p:tavLst>
                                    </p:anim>
                                  </p:childTnLst>
                                </p:cTn>
                              </p:par>
                            </p:childTnLst>
                          </p:cTn>
                        </p:par>
                        <p:par>
                          <p:cTn id="18" fill="hold">
                            <p:stCondLst>
                              <p:cond delay="3000"/>
                            </p:stCondLst>
                            <p:childTnLst>
                              <p:par>
                                <p:cTn id="19" presetID="17" presetClass="entr" presetSubtype="1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20" grpId="0" bldLvl="0" animBg="1"/>
      <p:bldP spid="20" grpId="1" animBg="1"/>
      <p:bldP spid="6" grpId="0" bldLvl="0" animBg="1"/>
      <p:bldP spid="6" grpId="1" animBg="1"/>
      <p:bldP spid="11" grpId="0" bldLvl="0" animBg="1"/>
      <p:bldP spid="1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2550795" y="2372995"/>
            <a:ext cx="7101205" cy="396494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20" y="873760"/>
            <a:ext cx="11014710" cy="1568450"/>
          </a:xfrm>
          <a:prstGeom prst="rect">
            <a:avLst/>
          </a:prstGeom>
          <a:noFill/>
        </p:spPr>
        <p:txBody>
          <a:bodyPr wrap="square" rtlCol="0">
            <a:spAutoFit/>
          </a:bodyPr>
          <a:lstStyle/>
          <a:p>
            <a:pPr indent="594360"/>
            <a:r>
              <a:rPr lang="en-US" altLang="zh-CN" sz="2400" b="1" dirty="0" smtClean="0">
                <a:solidFill>
                  <a:schemeClr val="bg1"/>
                </a:solidFill>
                <a:latin typeface="+mn-ea"/>
              </a:rPr>
              <a:t>1.</a:t>
            </a:r>
            <a:r>
              <a:rPr lang="zh-CN" altLang="en-US" sz="2400" b="1" dirty="0" smtClean="0">
                <a:solidFill>
                  <a:schemeClr val="bg1"/>
                </a:solidFill>
                <a:latin typeface="+mn-ea"/>
              </a:rPr>
              <a:t>设置考点考场。</a:t>
            </a:r>
            <a:r>
              <a:rPr lang="zh-CN" altLang="en-US" sz="2400" dirty="0" smtClean="0">
                <a:solidFill>
                  <a:schemeClr val="bg1"/>
                </a:solidFill>
                <a:latin typeface="+mn-ea"/>
              </a:rPr>
              <a:t>按实际情况设置考点信息、监考员配备标准</a:t>
            </a:r>
            <a:r>
              <a:rPr lang="en-US" altLang="zh-CN" sz="2400" dirty="0" smtClean="0">
                <a:solidFill>
                  <a:schemeClr val="bg1"/>
                </a:solidFill>
                <a:latin typeface="+mn-ea"/>
              </a:rPr>
              <a:t>(</a:t>
            </a:r>
            <a:r>
              <a:rPr lang="zh-CN" altLang="en-US" sz="2400" dirty="0" smtClean="0">
                <a:solidFill>
                  <a:schemeClr val="bg1"/>
                </a:solidFill>
                <a:latin typeface="+mn-ea"/>
              </a:rPr>
              <a:t>每组</a:t>
            </a:r>
            <a:r>
              <a:rPr lang="en-US" altLang="zh-CN" sz="2400" dirty="0" smtClean="0">
                <a:solidFill>
                  <a:schemeClr val="bg1"/>
                </a:solidFill>
                <a:latin typeface="+mn-ea"/>
              </a:rPr>
              <a:t>2</a:t>
            </a:r>
            <a:r>
              <a:rPr lang="zh-CN" altLang="en-US" sz="2400" dirty="0" smtClean="0">
                <a:solidFill>
                  <a:schemeClr val="bg1"/>
                </a:solidFill>
                <a:latin typeface="+mn-ea"/>
              </a:rPr>
              <a:t>人或</a:t>
            </a:r>
            <a:r>
              <a:rPr lang="en-US" altLang="zh-CN" sz="2400" dirty="0" smtClean="0">
                <a:solidFill>
                  <a:schemeClr val="bg1"/>
                </a:solidFill>
                <a:latin typeface="+mn-ea"/>
              </a:rPr>
              <a:t>3</a:t>
            </a:r>
            <a:r>
              <a:rPr lang="zh-CN" altLang="en-US" sz="2400" dirty="0" smtClean="0">
                <a:solidFill>
                  <a:schemeClr val="bg1"/>
                </a:solidFill>
                <a:latin typeface="+mn-ea"/>
              </a:rPr>
              <a:t>人</a:t>
            </a:r>
            <a:r>
              <a:rPr lang="en-US" altLang="zh-CN" sz="2400" dirty="0" smtClean="0">
                <a:solidFill>
                  <a:schemeClr val="bg1"/>
                </a:solidFill>
                <a:latin typeface="+mn-ea"/>
              </a:rPr>
              <a:t>)</a:t>
            </a:r>
            <a:r>
              <a:rPr lang="zh-CN" altLang="en-US" sz="2400" dirty="0" smtClean="0">
                <a:solidFill>
                  <a:schemeClr val="bg1"/>
                </a:solidFill>
                <a:latin typeface="+mn-ea"/>
              </a:rPr>
              <a:t>、各科考试的考场数量、科目名称和第</a:t>
            </a:r>
            <a:r>
              <a:rPr lang="en-US" altLang="zh-CN" sz="2400" dirty="0" smtClean="0">
                <a:solidFill>
                  <a:schemeClr val="bg1"/>
                </a:solidFill>
                <a:latin typeface="+mn-ea"/>
              </a:rPr>
              <a:t>1</a:t>
            </a:r>
            <a:r>
              <a:rPr lang="zh-CN" altLang="en-US" sz="2400" dirty="0" smtClean="0">
                <a:solidFill>
                  <a:schemeClr val="bg1"/>
                </a:solidFill>
                <a:latin typeface="+mn-ea"/>
              </a:rPr>
              <a:t>个考场的考场号</a:t>
            </a:r>
            <a:r>
              <a:rPr lang="en-US" altLang="zh-CN" sz="2400" dirty="0" smtClean="0">
                <a:solidFill>
                  <a:schemeClr val="bg1"/>
                </a:solidFill>
                <a:latin typeface="+mn-ea"/>
              </a:rPr>
              <a:t>(</a:t>
            </a:r>
            <a:r>
              <a:rPr lang="zh-CN" altLang="en-US" sz="2400" dirty="0" smtClean="0">
                <a:solidFill>
                  <a:schemeClr val="bg1"/>
                </a:solidFill>
                <a:latin typeface="+mn-ea"/>
              </a:rPr>
              <a:t>适用于考区统一编排考场号、一个考点分多个考务办公室的情况</a:t>
            </a:r>
            <a:r>
              <a:rPr lang="en-US" altLang="zh-CN" sz="2400" dirty="0" smtClean="0">
                <a:solidFill>
                  <a:schemeClr val="bg1"/>
                </a:solidFill>
                <a:latin typeface="+mn-ea"/>
              </a:rPr>
              <a:t>)</a:t>
            </a:r>
            <a:r>
              <a:rPr lang="zh-CN" altLang="en-US" sz="2400" dirty="0" smtClean="0">
                <a:solidFill>
                  <a:schemeClr val="bg1"/>
                </a:solidFill>
                <a:latin typeface="+mn-ea"/>
              </a:rPr>
              <a:t>。可在此页面修改抽签、清除抽签、调整监考员分组的密码。</a:t>
            </a:r>
            <a:endParaRPr lang="zh-CN" altLang="en-US" sz="2400" dirty="0">
              <a:solidFill>
                <a:schemeClr val="bg1"/>
              </a:solidFill>
              <a:latin typeface="+mn-ea"/>
            </a:endParaRPr>
          </a:p>
        </p:txBody>
      </p:sp>
      <p:sp>
        <p:nvSpPr>
          <p:cNvPr id="9" name="矩形 8"/>
          <p:cNvSpPr/>
          <p:nvPr/>
        </p:nvSpPr>
        <p:spPr>
          <a:xfrm>
            <a:off x="3846830" y="5861685"/>
            <a:ext cx="4326255" cy="3409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标注 9"/>
          <p:cNvSpPr/>
          <p:nvPr/>
        </p:nvSpPr>
        <p:spPr>
          <a:xfrm>
            <a:off x="5007610" y="4798060"/>
            <a:ext cx="4644390" cy="636905"/>
          </a:xfrm>
          <a:prstGeom prst="wedgeRoundRectCallout">
            <a:avLst>
              <a:gd name="adj1" fmla="val -32649"/>
              <a:gd name="adj2" fmla="val 12657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可在此处修改抽签密码、清除抽签的密码</a:t>
            </a:r>
            <a:endParaRPr lang="zh-CN" altLang="en-US" dirty="0" smtClean="0">
              <a:solidFill>
                <a:srgbClr val="FF0000"/>
              </a:solidFill>
            </a:endParaRPr>
          </a:p>
          <a:p>
            <a:pPr algn="ctr"/>
            <a:r>
              <a:rPr lang="zh-CN" altLang="en-US" dirty="0">
                <a:solidFill>
                  <a:srgbClr val="FF0000"/>
                </a:solidFill>
              </a:rPr>
              <a:t>调整监考员分组的密码</a:t>
            </a:r>
            <a:endParaRPr lang="zh-CN" altLang="en-US" dirty="0">
              <a:solidFill>
                <a:srgbClr val="FF0000"/>
              </a:solidFill>
            </a:endParaRPr>
          </a:p>
        </p:txBody>
      </p:sp>
      <p:sp>
        <p:nvSpPr>
          <p:cNvPr id="7" name="圆角矩形标注 6"/>
          <p:cNvSpPr/>
          <p:nvPr/>
        </p:nvSpPr>
        <p:spPr>
          <a:xfrm>
            <a:off x="5687060" y="3624580"/>
            <a:ext cx="3964940" cy="423545"/>
          </a:xfrm>
          <a:prstGeom prst="wedgeRoundRectCallout">
            <a:avLst>
              <a:gd name="adj1" fmla="val -70547"/>
              <a:gd name="adj2" fmla="val -113868"/>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通过下拉列表选择，每组</a:t>
            </a:r>
            <a:r>
              <a:rPr lang="en-US" altLang="zh-CN" dirty="0">
                <a:solidFill>
                  <a:srgbClr val="FF0000"/>
                </a:solidFill>
              </a:rPr>
              <a:t>2</a:t>
            </a:r>
            <a:r>
              <a:rPr lang="zh-CN" altLang="en-US" dirty="0">
                <a:solidFill>
                  <a:srgbClr val="FF0000"/>
                </a:solidFill>
              </a:rPr>
              <a:t>人或</a:t>
            </a:r>
            <a:r>
              <a:rPr lang="en-US" altLang="zh-CN" dirty="0">
                <a:solidFill>
                  <a:srgbClr val="FF0000"/>
                </a:solidFill>
              </a:rPr>
              <a:t>3</a:t>
            </a:r>
            <a:r>
              <a:rPr lang="zh-CN" altLang="en-US" dirty="0">
                <a:solidFill>
                  <a:srgbClr val="FF0000"/>
                </a:solidFill>
              </a:rPr>
              <a:t>人</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P spid="7" grpId="0" bldLvl="0" animBg="1"/>
      <p:bldP spid="7" grpId="1"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PP_MARK_KEY" val="c933b9a5-0f0c-412f-8452-0a41bedfbe9b"/>
  <p:tag name="COMMONDATA" val="eyJoZGlkIjoiNTczOWIwNGU2YmEwNzNiNjM0MDdkN2UzNWIxMWE5Y2IifQ=="/>
  <p:tag name="commondata" val="eyJoZGlkIjoiODViY2JkMjU3NGYzZTEwMzZmMGFkZWViYmNkYWU3NDI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2760</Words>
  <Application>WPS 演示</Application>
  <PresentationFormat>宽屏</PresentationFormat>
  <Paragraphs>203</Paragraphs>
  <Slides>19</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31" baseType="lpstr">
      <vt:lpstr>Arial</vt:lpstr>
      <vt:lpstr>宋体</vt:lpstr>
      <vt:lpstr>Wingdings</vt:lpstr>
      <vt:lpstr>黑体</vt:lpstr>
      <vt:lpstr>Times New Roman</vt:lpstr>
      <vt:lpstr>Calibri</vt:lpstr>
      <vt:lpstr>微软雅黑</vt:lpstr>
      <vt:lpstr>Arial Unicode MS</vt:lpstr>
      <vt:lpstr>Calibri Light</vt:lpstr>
      <vt:lpstr>Wingdings</vt:lpstr>
      <vt:lpstr>Office 主题</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chenhuisoft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chenhuisoft</dc:creator>
  <cp:lastModifiedBy>周洋</cp:lastModifiedBy>
  <cp:revision>188</cp:revision>
  <cp:lastPrinted>2022-02-19T07:02:00Z</cp:lastPrinted>
  <dcterms:created xsi:type="dcterms:W3CDTF">2022-01-27T15:19:00Z</dcterms:created>
  <dcterms:modified xsi:type="dcterms:W3CDTF">2023-10-15T09:41:42Z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EDD9F532E6B847199B99E5E537595628</vt:lpwstr>
  </property>
  <property fmtid="{D5CDD505-2E9C-101B-9397-08002B2CF9AE}" pid="3" name="KSOProductBuildVer">
    <vt:lpwstr>2052-12.1.0.15712</vt:lpwstr>
  </property>
</Properties>
</file>